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Tajawal Bold Bold" charset="1" panose="00000800000000000000"/>
      <p:regular r:id="rId27"/>
    </p:embeddedFont>
    <p:embeddedFont>
      <p:font typeface="Tajawal Bold" charset="1" panose="00000800000000000000"/>
      <p:regular r:id="rId28"/>
    </p:embeddedFont>
    <p:embeddedFont>
      <p:font typeface="Open Sans" charset="1" panose="020B0606030504020204"/>
      <p:regular r:id="rId29"/>
    </p:embeddedFont>
    <p:embeddedFont>
      <p:font typeface="Tajawal" charset="1" panose="00000500000000000000"/>
      <p:regular r:id="rId30"/>
    </p:embeddedFont>
    <p:embeddedFont>
      <p:font typeface="Droid Arabic Kufi" charset="1" panose="020B0606030804020204"/>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jpeg>
</file>

<file path=ppt/media/image12.png>
</file>

<file path=ppt/media/image13.svg>
</file>

<file path=ppt/media/image14.jpeg>
</file>

<file path=ppt/media/image15.jpeg>
</file>

<file path=ppt/media/image16.jpeg>
</file>

<file path=ppt/media/image17.png>
</file>

<file path=ppt/media/image18.sv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26.svg>
</file>

<file path=ppt/media/image27.png>
</file>

<file path=ppt/media/image28.svg>
</file>

<file path=ppt/media/image29.jpeg>
</file>

<file path=ppt/media/image3.svg>
</file>

<file path=ppt/media/image30.png>
</file>

<file path=ppt/media/image31.svg>
</file>

<file path=ppt/media/image32.png>
</file>

<file path=ppt/media/image33.png>
</file>

<file path=ppt/media/image34.svg>
</file>

<file path=ppt/media/image35.png>
</file>

<file path=ppt/media/image36.png>
</file>

<file path=ppt/media/image37.svg>
</file>

<file path=ppt/media/image38.jpeg>
</file>

<file path=ppt/media/image39.png>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 Id="rId4" Target="../media/image19.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slide2.xml" Type="http://schemas.openxmlformats.org/officeDocument/2006/relationships/slid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 Id="rId3" Target="slide2.xml" Type="http://schemas.openxmlformats.org/officeDocument/2006/relationships/slid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 Id="rId3" Target="../media/image23.png" Type="http://schemas.openxmlformats.org/officeDocument/2006/relationships/image"/><Relationship Id="rId4" Target="../media/image2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 Id="rId4" Target="../media/image27.png" Type="http://schemas.openxmlformats.org/officeDocument/2006/relationships/image"/><Relationship Id="rId5" Target="../media/image28.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svg" Type="http://schemas.openxmlformats.org/officeDocument/2006/relationships/image"/><Relationship Id="rId4" Target="../media/image3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 Id="rId3" Target="../media/image34.svg" Type="http://schemas.openxmlformats.org/officeDocument/2006/relationships/image"/><Relationship Id="rId4" Target="../media/image35.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 Id="rId3" Target="../media/image37.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8.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EFFFF"/>
        </a:solidFill>
      </p:bgPr>
    </p:bg>
    <p:spTree>
      <p:nvGrpSpPr>
        <p:cNvPr id="1" name=""/>
        <p:cNvGrpSpPr/>
        <p:nvPr/>
      </p:nvGrpSpPr>
      <p:grpSpPr>
        <a:xfrm>
          <a:off x="0" y="0"/>
          <a:ext cx="0" cy="0"/>
          <a:chOff x="0" y="0"/>
          <a:chExt cx="0" cy="0"/>
        </a:xfrm>
      </p:grpSpPr>
      <p:grpSp>
        <p:nvGrpSpPr>
          <p:cNvPr name="Group 2" id="2"/>
          <p:cNvGrpSpPr/>
          <p:nvPr/>
        </p:nvGrpSpPr>
        <p:grpSpPr>
          <a:xfrm rot="0">
            <a:off x="-3361935" y="2317173"/>
            <a:ext cx="7321033" cy="6340049"/>
            <a:chOff x="0" y="0"/>
            <a:chExt cx="3619627" cy="3134614"/>
          </a:xfrm>
        </p:grpSpPr>
        <p:sp>
          <p:nvSpPr>
            <p:cNvPr name="Freeform 3" id="3"/>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779DB3"/>
            </a:solidFill>
          </p:spPr>
        </p:sp>
      </p:grpSp>
      <p:grpSp>
        <p:nvGrpSpPr>
          <p:cNvPr name="Group 4" id="4"/>
          <p:cNvGrpSpPr/>
          <p:nvPr/>
        </p:nvGrpSpPr>
        <p:grpSpPr>
          <a:xfrm rot="0">
            <a:off x="1194902" y="7035126"/>
            <a:ext cx="4970154" cy="4304177"/>
            <a:chOff x="0" y="0"/>
            <a:chExt cx="3619627" cy="3134614"/>
          </a:xfrm>
        </p:grpSpPr>
        <p:sp>
          <p:nvSpPr>
            <p:cNvPr name="Freeform 5" id="5"/>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C4DFE7"/>
            </a:solidFill>
          </p:spPr>
        </p:sp>
      </p:grpSp>
      <p:grpSp>
        <p:nvGrpSpPr>
          <p:cNvPr name="Group 6" id="6"/>
          <p:cNvGrpSpPr/>
          <p:nvPr/>
        </p:nvGrpSpPr>
        <p:grpSpPr>
          <a:xfrm rot="0">
            <a:off x="3679979" y="5954842"/>
            <a:ext cx="2271679" cy="1967285"/>
            <a:chOff x="0" y="0"/>
            <a:chExt cx="3619627" cy="3134614"/>
          </a:xfrm>
        </p:grpSpPr>
        <p:sp>
          <p:nvSpPr>
            <p:cNvPr name="Freeform 7" id="7"/>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3A445A"/>
            </a:solidFill>
          </p:spPr>
        </p:sp>
      </p:grpSp>
      <p:grpSp>
        <p:nvGrpSpPr>
          <p:cNvPr name="Group 8" id="8"/>
          <p:cNvGrpSpPr/>
          <p:nvPr/>
        </p:nvGrpSpPr>
        <p:grpSpPr>
          <a:xfrm rot="0">
            <a:off x="750612" y="373605"/>
            <a:ext cx="3799619" cy="3290488"/>
            <a:chOff x="0" y="0"/>
            <a:chExt cx="3619627" cy="3134614"/>
          </a:xfrm>
        </p:grpSpPr>
        <p:sp>
          <p:nvSpPr>
            <p:cNvPr name="Freeform 9" id="9"/>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904E64"/>
            </a:solidFill>
          </p:spPr>
        </p:sp>
      </p:grpSp>
      <p:sp>
        <p:nvSpPr>
          <p:cNvPr name="Freeform 10" id="10"/>
          <p:cNvSpPr/>
          <p:nvPr/>
        </p:nvSpPr>
        <p:spPr>
          <a:xfrm flipH="false" flipV="false" rot="0">
            <a:off x="12827819" y="0"/>
            <a:ext cx="5460181" cy="2455417"/>
          </a:xfrm>
          <a:custGeom>
            <a:avLst/>
            <a:gdLst/>
            <a:ahLst/>
            <a:cxnLst/>
            <a:rect r="r" b="b" t="t" l="l"/>
            <a:pathLst>
              <a:path h="2455417" w="5460181">
                <a:moveTo>
                  <a:pt x="0" y="0"/>
                </a:moveTo>
                <a:lnTo>
                  <a:pt x="5460181" y="0"/>
                </a:lnTo>
                <a:lnTo>
                  <a:pt x="5460181" y="2455417"/>
                </a:lnTo>
                <a:lnTo>
                  <a:pt x="0" y="2455417"/>
                </a:lnTo>
                <a:lnTo>
                  <a:pt x="0" y="0"/>
                </a:lnTo>
                <a:close/>
              </a:path>
            </a:pathLst>
          </a:custGeom>
          <a:blipFill>
            <a:blip r:embed="rId2"/>
            <a:stretch>
              <a:fillRect l="0" t="0" r="0" b="0"/>
            </a:stretch>
          </a:blipFill>
        </p:spPr>
      </p:sp>
      <p:sp>
        <p:nvSpPr>
          <p:cNvPr name="TextBox 11" id="11"/>
          <p:cNvSpPr txBox="true"/>
          <p:nvPr/>
        </p:nvSpPr>
        <p:spPr>
          <a:xfrm rot="0">
            <a:off x="6081162" y="2553975"/>
            <a:ext cx="10864765" cy="7154402"/>
          </a:xfrm>
          <a:prstGeom prst="rect">
            <a:avLst/>
          </a:prstGeom>
        </p:spPr>
        <p:txBody>
          <a:bodyPr anchor="t" rtlCol="false" tIns="0" lIns="0" bIns="0" rIns="0">
            <a:spAutoFit/>
          </a:bodyPr>
          <a:lstStyle/>
          <a:p>
            <a:pPr algn="r" rtl="true">
              <a:lnSpc>
                <a:spcPts val="6783"/>
              </a:lnSpc>
            </a:pPr>
            <a:r>
              <a:rPr lang="ar-EG" sz="5652" b="true">
                <a:solidFill>
                  <a:srgbClr val="004651"/>
                </a:solidFill>
                <a:latin typeface="Tajawal Bold Bold"/>
                <a:ea typeface="Tajawal Bold Bold"/>
                <a:cs typeface="Tajawal Bold Bold"/>
                <a:sym typeface="Tajawal Bold Bold"/>
                <a:rtl val="true"/>
              </a:rPr>
              <a:t>علم النفس التربوي (</a:t>
            </a:r>
            <a:r>
              <a:rPr lang="en-US" sz="5652" b="true">
                <a:solidFill>
                  <a:srgbClr val="004651"/>
                </a:solidFill>
                <a:latin typeface="Tajawal Bold Bold"/>
                <a:ea typeface="Tajawal Bold Bold"/>
                <a:cs typeface="Tajawal Bold Bold"/>
                <a:sym typeface="Tajawal Bold Bold"/>
              </a:rPr>
              <a:t>EPSY-316-G</a:t>
            </a:r>
            <a:r>
              <a:rPr lang="ar-EG" sz="5652" b="true">
                <a:solidFill>
                  <a:srgbClr val="004651"/>
                </a:solidFill>
                <a:latin typeface="Tajawal Bold Bold"/>
                <a:ea typeface="Tajawal Bold Bold"/>
                <a:cs typeface="Tajawal Bold Bold"/>
                <a:sym typeface="Tajawal Bold Bold"/>
                <a:rtl val="true"/>
              </a:rPr>
              <a:t>)  </a:t>
            </a:r>
          </a:p>
          <a:p>
            <a:pPr algn="r" rtl="true">
              <a:lnSpc>
                <a:spcPts val="6783"/>
              </a:lnSpc>
            </a:pPr>
          </a:p>
          <a:p>
            <a:pPr algn="r" rtl="true">
              <a:lnSpc>
                <a:spcPts val="6783"/>
              </a:lnSpc>
            </a:pPr>
            <a:r>
              <a:rPr lang="ar-EG" sz="5652">
                <a:solidFill>
                  <a:srgbClr val="004651"/>
                </a:solidFill>
                <a:latin typeface="Tajawal Bold"/>
                <a:ea typeface="Tajawal Bold"/>
                <a:cs typeface="Tajawal Bold"/>
                <a:sym typeface="Tajawal Bold"/>
                <a:rtl val="true"/>
              </a:rPr>
              <a:t>الفصل الرابع: الذكاء</a:t>
            </a:r>
          </a:p>
          <a:p>
            <a:pPr algn="r" rtl="true">
              <a:lnSpc>
                <a:spcPts val="4443"/>
              </a:lnSpc>
            </a:pPr>
          </a:p>
          <a:p>
            <a:pPr algn="r" rtl="true">
              <a:lnSpc>
                <a:spcPts val="4443"/>
              </a:lnSpc>
            </a:pPr>
            <a:r>
              <a:rPr lang="ar-EG" sz="3702">
                <a:solidFill>
                  <a:srgbClr val="004651"/>
                </a:solidFill>
                <a:latin typeface="Tajawal Bold"/>
                <a:ea typeface="Tajawal Bold"/>
                <a:cs typeface="Tajawal Bold"/>
                <a:sym typeface="Tajawal Bold"/>
                <a:rtl val="true"/>
              </a:rPr>
              <a:t>اسماء الطلاب:</a:t>
            </a:r>
          </a:p>
          <a:p>
            <a:pPr algn="r" rtl="true">
              <a:lnSpc>
                <a:spcPts val="4443"/>
              </a:lnSpc>
            </a:pPr>
          </a:p>
          <a:p>
            <a:pPr algn="r" rtl="true" marL="799393" indent="-399696" lvl="1">
              <a:lnSpc>
                <a:spcPts val="4443"/>
              </a:lnSpc>
              <a:buFont typeface="Arial"/>
              <a:buChar char="•"/>
            </a:pPr>
            <a:r>
              <a:rPr lang="ar-EG" sz="3702">
                <a:solidFill>
                  <a:srgbClr val="004651"/>
                </a:solidFill>
                <a:latin typeface="Tajawal Bold"/>
                <a:ea typeface="Tajawal Bold"/>
                <a:cs typeface="Tajawal Bold"/>
                <a:sym typeface="Tajawal Bold"/>
                <a:rtl val="true"/>
              </a:rPr>
              <a:t>عبدالله أحمد جالي (</a:t>
            </a:r>
            <a:r>
              <a:rPr lang="en-US" sz="3702">
                <a:solidFill>
                  <a:srgbClr val="004651"/>
                </a:solidFill>
                <a:latin typeface="Tajawal Bold"/>
                <a:ea typeface="Tajawal Bold"/>
                <a:cs typeface="Tajawal Bold"/>
                <a:sym typeface="Tajawal Bold"/>
              </a:rPr>
              <a:t>2243120</a:t>
            </a:r>
            <a:r>
              <a:rPr lang="ar-EG" sz="3702">
                <a:solidFill>
                  <a:srgbClr val="004651"/>
                </a:solidFill>
                <a:latin typeface="Tajawal Bold"/>
                <a:ea typeface="Tajawal Bold"/>
                <a:cs typeface="Tajawal Bold"/>
                <a:sym typeface="Tajawal Bold"/>
                <a:rtl val="true"/>
              </a:rPr>
              <a:t>)</a:t>
            </a:r>
          </a:p>
          <a:p>
            <a:pPr algn="r" rtl="true" marL="799393" indent="-399696" lvl="1">
              <a:lnSpc>
                <a:spcPts val="4443"/>
              </a:lnSpc>
              <a:buFont typeface="Arial"/>
              <a:buChar char="•"/>
            </a:pPr>
            <a:r>
              <a:rPr lang="ar-EG" sz="3702">
                <a:solidFill>
                  <a:srgbClr val="004651"/>
                </a:solidFill>
                <a:latin typeface="Tajawal Bold"/>
                <a:ea typeface="Tajawal Bold"/>
                <a:cs typeface="Tajawal Bold"/>
                <a:sym typeface="Tajawal Bold"/>
                <a:rtl val="true"/>
              </a:rPr>
              <a:t>عادل احمد مدخلي (</a:t>
            </a:r>
            <a:r>
              <a:rPr lang="en-US" sz="3702">
                <a:solidFill>
                  <a:srgbClr val="004651"/>
                </a:solidFill>
                <a:latin typeface="Tajawal Bold"/>
                <a:ea typeface="Tajawal Bold"/>
                <a:cs typeface="Tajawal Bold"/>
                <a:sym typeface="Tajawal Bold"/>
              </a:rPr>
              <a:t>1946023</a:t>
            </a:r>
            <a:r>
              <a:rPr lang="ar-EG" sz="3702">
                <a:solidFill>
                  <a:srgbClr val="004651"/>
                </a:solidFill>
                <a:latin typeface="Tajawal Bold"/>
                <a:ea typeface="Tajawal Bold"/>
                <a:cs typeface="Tajawal Bold"/>
                <a:sym typeface="Tajawal Bold"/>
                <a:rtl val="true"/>
              </a:rPr>
              <a:t>)</a:t>
            </a:r>
          </a:p>
          <a:p>
            <a:pPr algn="r" rtl="true" marL="799393" indent="-399696" lvl="1">
              <a:lnSpc>
                <a:spcPts val="4443"/>
              </a:lnSpc>
              <a:buFont typeface="Arial"/>
              <a:buChar char="•"/>
            </a:pPr>
            <a:r>
              <a:rPr lang="ar-EG" sz="3702">
                <a:solidFill>
                  <a:srgbClr val="004651"/>
                </a:solidFill>
                <a:latin typeface="Tajawal Bold"/>
                <a:ea typeface="Tajawal Bold"/>
                <a:cs typeface="Tajawal Bold"/>
                <a:sym typeface="Tajawal Bold"/>
                <a:rtl val="true"/>
              </a:rPr>
              <a:t>أبان راشد الغامدي (</a:t>
            </a:r>
            <a:r>
              <a:rPr lang="en-US" sz="3702">
                <a:solidFill>
                  <a:srgbClr val="004651"/>
                </a:solidFill>
                <a:latin typeface="Tajawal Bold"/>
                <a:ea typeface="Tajawal Bold"/>
                <a:cs typeface="Tajawal Bold"/>
                <a:sym typeface="Tajawal Bold"/>
              </a:rPr>
              <a:t>2241642</a:t>
            </a:r>
            <a:r>
              <a:rPr lang="ar-EG" sz="3702">
                <a:solidFill>
                  <a:srgbClr val="004651"/>
                </a:solidFill>
                <a:latin typeface="Tajawal Bold"/>
                <a:ea typeface="Tajawal Bold"/>
                <a:cs typeface="Tajawal Bold"/>
                <a:sym typeface="Tajawal Bold"/>
                <a:rtl val="true"/>
              </a:rPr>
              <a:t>)</a:t>
            </a:r>
          </a:p>
          <a:p>
            <a:pPr algn="r" rtl="true">
              <a:lnSpc>
                <a:spcPts val="4443"/>
              </a:lnSpc>
            </a:pPr>
          </a:p>
          <a:p>
            <a:pPr algn="r" rtl="true">
              <a:lnSpc>
                <a:spcPts val="4443"/>
              </a:lnSpc>
            </a:pPr>
            <a:r>
              <a:rPr lang="ar-EG" sz="3702">
                <a:solidFill>
                  <a:srgbClr val="004651"/>
                </a:solidFill>
                <a:latin typeface="Tajawal Bold"/>
                <a:ea typeface="Tajawal Bold"/>
                <a:cs typeface="Tajawal Bold"/>
                <a:sym typeface="Tajawal Bold"/>
                <a:rtl val="true"/>
              </a:rPr>
              <a:t>مقدم المادة: د.نايف سعود العنزي.</a:t>
            </a:r>
          </a:p>
        </p:txBody>
      </p:sp>
      <p:sp>
        <p:nvSpPr>
          <p:cNvPr name="TextBox 12" id="12"/>
          <p:cNvSpPr txBox="true"/>
          <p:nvPr/>
        </p:nvSpPr>
        <p:spPr>
          <a:xfrm rot="0">
            <a:off x="12827819" y="9697687"/>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898885" y="5803579"/>
            <a:ext cx="7388722" cy="6398668"/>
            <a:chOff x="0" y="0"/>
            <a:chExt cx="3619627" cy="3134614"/>
          </a:xfrm>
        </p:grpSpPr>
        <p:sp>
          <p:nvSpPr>
            <p:cNvPr name="Freeform 3" id="3"/>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615151"/>
            </a:solidFill>
          </p:spPr>
        </p:sp>
      </p:grpSp>
      <p:grpSp>
        <p:nvGrpSpPr>
          <p:cNvPr name="Group 4" id="4"/>
          <p:cNvGrpSpPr/>
          <p:nvPr/>
        </p:nvGrpSpPr>
        <p:grpSpPr>
          <a:xfrm rot="10800000">
            <a:off x="-1376989" y="430705"/>
            <a:ext cx="5276948" cy="4569862"/>
            <a:chOff x="0" y="0"/>
            <a:chExt cx="3619627" cy="3134614"/>
          </a:xfrm>
        </p:grpSpPr>
        <p:sp>
          <p:nvSpPr>
            <p:cNvPr name="Freeform 5" id="5"/>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486376"/>
            </a:solidFill>
          </p:spPr>
        </p:sp>
      </p:grpSp>
      <p:grpSp>
        <p:nvGrpSpPr>
          <p:cNvPr name="Group 6" id="6"/>
          <p:cNvGrpSpPr>
            <a:grpSpLocks noChangeAspect="true"/>
          </p:cNvGrpSpPr>
          <p:nvPr/>
        </p:nvGrpSpPr>
        <p:grpSpPr>
          <a:xfrm rot="0">
            <a:off x="-297075" y="2115531"/>
            <a:ext cx="7957376" cy="6890729"/>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0" t="-7739" r="0" b="-7739"/>
              </a:stretch>
            </a:blipFill>
          </p:spPr>
        </p:sp>
      </p:grpSp>
      <p:sp>
        <p:nvSpPr>
          <p:cNvPr name="TextBox 8" id="8"/>
          <p:cNvSpPr txBox="true"/>
          <p:nvPr/>
        </p:nvSpPr>
        <p:spPr>
          <a:xfrm rot="0">
            <a:off x="7167364" y="287830"/>
            <a:ext cx="10747038" cy="7273103"/>
          </a:xfrm>
          <a:prstGeom prst="rect">
            <a:avLst/>
          </a:prstGeom>
        </p:spPr>
        <p:txBody>
          <a:bodyPr anchor="t" rtlCol="false" tIns="0" lIns="0" bIns="0" rIns="0">
            <a:spAutoFit/>
          </a:bodyPr>
          <a:lstStyle/>
          <a:p>
            <a:pPr algn="r" rtl="true">
              <a:lnSpc>
                <a:spcPts val="5192"/>
              </a:lnSpc>
              <a:spcBef>
                <a:spcPct val="0"/>
              </a:spcBef>
            </a:pPr>
            <a:r>
              <a:rPr lang="en-US" b="true" sz="3708">
                <a:solidFill>
                  <a:srgbClr val="000000"/>
                </a:solidFill>
                <a:latin typeface="Tajawal Bold"/>
                <a:ea typeface="Tajawal Bold"/>
                <a:cs typeface="Tajawal Bold"/>
                <a:sym typeface="Tajawal Bold"/>
              </a:rPr>
              <a:t>٧</a:t>
            </a:r>
            <a:r>
              <a:rPr lang="ar-EG" b="true" sz="3708">
                <a:solidFill>
                  <a:srgbClr val="000000"/>
                </a:solidFill>
                <a:latin typeface="Tajawal Bold"/>
                <a:ea typeface="Tajawal Bold"/>
                <a:cs typeface="Tajawal Bold"/>
                <a:sym typeface="Tajawal Bold"/>
                <a:rtl val="true"/>
              </a:rPr>
              <a:t>. </a:t>
            </a:r>
            <a:r>
              <a:rPr lang="ar-EG" b="true" sz="3708">
                <a:solidFill>
                  <a:srgbClr val="000000"/>
                </a:solidFill>
                <a:latin typeface="Tajawal Bold"/>
                <a:ea typeface="Tajawal Bold"/>
                <a:cs typeface="Tajawal Bold"/>
                <a:sym typeface="Tajawal Bold"/>
                <a:rtl val="true"/>
              </a:rPr>
              <a:t>نظرية الذكاءات المتعددة (جاردنر)</a:t>
            </a:r>
          </a:p>
          <a:p>
            <a:pPr algn="r" rtl="true">
              <a:lnSpc>
                <a:spcPts val="3703"/>
              </a:lnSpc>
              <a:spcBef>
                <a:spcPct val="0"/>
              </a:spcBef>
            </a:pPr>
          </a:p>
          <a:p>
            <a:pPr algn="r" rtl="true">
              <a:lnSpc>
                <a:spcPts val="3703"/>
              </a:lnSpc>
              <a:spcBef>
                <a:spcPct val="0"/>
              </a:spcBef>
            </a:pPr>
            <a:r>
              <a:rPr lang="ar-EG" sz="2645">
                <a:solidFill>
                  <a:srgbClr val="000000"/>
                </a:solidFill>
                <a:latin typeface="Tajawal"/>
                <a:ea typeface="Tajawal"/>
                <a:cs typeface="Tajawal"/>
                <a:sym typeface="Tajawal"/>
                <a:rtl val="true"/>
              </a:rPr>
              <a:t>رفض فكرة الذكاء الواحد، واقترح أن هناك </a:t>
            </a:r>
            <a:r>
              <a:rPr lang="ar-EG" b="true" sz="2645">
                <a:solidFill>
                  <a:srgbClr val="000000"/>
                </a:solidFill>
                <a:latin typeface="Tajawal Bold"/>
                <a:ea typeface="Tajawal Bold"/>
                <a:cs typeface="Tajawal Bold"/>
                <a:sym typeface="Tajawal Bold"/>
                <a:rtl val="true"/>
              </a:rPr>
              <a:t>عدة أنواع من الذكاء:</a:t>
            </a:r>
          </a:p>
          <a:p>
            <a:pPr algn="r" rtl="true">
              <a:lnSpc>
                <a:spcPts val="3703"/>
              </a:lnSpc>
              <a:spcBef>
                <a:spcPct val="0"/>
              </a:spcBef>
            </a:pPr>
          </a:p>
          <a:p>
            <a:pPr algn="r" rtl="true" marL="571056" indent="-285528" lvl="1">
              <a:lnSpc>
                <a:spcPts val="3703"/>
              </a:lnSpc>
              <a:spcBef>
                <a:spcPct val="0"/>
              </a:spcBef>
              <a:buFont typeface="Arial"/>
              <a:buChar char="•"/>
            </a:pPr>
            <a:r>
              <a:rPr lang="ar-EG" b="true" sz="2645">
                <a:solidFill>
                  <a:srgbClr val="000000"/>
                </a:solidFill>
                <a:latin typeface="Tajawal Bold"/>
                <a:ea typeface="Tajawal Bold"/>
                <a:cs typeface="Tajawal Bold"/>
                <a:sym typeface="Tajawal Bold"/>
                <a:rtl val="true"/>
              </a:rPr>
              <a:t>الذكاء اللغوي: </a:t>
            </a:r>
            <a:r>
              <a:rPr lang="ar-EG" sz="2645">
                <a:solidFill>
                  <a:srgbClr val="000000"/>
                </a:solidFill>
                <a:latin typeface="Tajawal"/>
                <a:ea typeface="Tajawal"/>
                <a:cs typeface="Tajawal"/>
                <a:sym typeface="Tajawal"/>
                <a:rtl val="true"/>
              </a:rPr>
              <a:t>القدرة على التعبير بالكلمات بفعالية (مثل الأدباء والشعراء).</a:t>
            </a:r>
          </a:p>
          <a:p>
            <a:pPr algn="r" rtl="true" marL="571056" indent="-285528" lvl="1">
              <a:lnSpc>
                <a:spcPts val="3703"/>
              </a:lnSpc>
              <a:spcBef>
                <a:spcPct val="0"/>
              </a:spcBef>
              <a:buFont typeface="Arial"/>
              <a:buChar char="•"/>
            </a:pPr>
            <a:r>
              <a:rPr lang="ar-EG" b="true" sz="2645">
                <a:solidFill>
                  <a:srgbClr val="000000"/>
                </a:solidFill>
                <a:latin typeface="Tajawal Bold"/>
                <a:ea typeface="Tajawal Bold"/>
                <a:cs typeface="Tajawal Bold"/>
                <a:sym typeface="Tajawal Bold"/>
                <a:rtl val="true"/>
              </a:rPr>
              <a:t>الذكاء الموسيقي: </a:t>
            </a:r>
            <a:r>
              <a:rPr lang="ar-EG" sz="2645">
                <a:solidFill>
                  <a:srgbClr val="000000"/>
                </a:solidFill>
                <a:latin typeface="Tajawal"/>
                <a:ea typeface="Tajawal"/>
                <a:cs typeface="Tajawal"/>
                <a:sym typeface="Tajawal"/>
                <a:rtl val="true"/>
              </a:rPr>
              <a:t>القدرة على تمييز الأنغام والإيقاعات والتأليف الموسيقي.</a:t>
            </a:r>
          </a:p>
          <a:p>
            <a:pPr algn="r" rtl="true" marL="571056" indent="-285528" lvl="1">
              <a:lnSpc>
                <a:spcPts val="3703"/>
              </a:lnSpc>
              <a:spcBef>
                <a:spcPct val="0"/>
              </a:spcBef>
              <a:buFont typeface="Arial"/>
              <a:buChar char="•"/>
            </a:pPr>
            <a:r>
              <a:rPr lang="ar-EG" b="true" sz="2645">
                <a:solidFill>
                  <a:srgbClr val="000000"/>
                </a:solidFill>
                <a:latin typeface="Tajawal Bold"/>
                <a:ea typeface="Tajawal Bold"/>
                <a:cs typeface="Tajawal Bold"/>
                <a:sym typeface="Tajawal Bold"/>
                <a:rtl val="true"/>
              </a:rPr>
              <a:t>الذكاء الطبيعي: </a:t>
            </a:r>
            <a:r>
              <a:rPr lang="ar-EG" sz="2645">
                <a:solidFill>
                  <a:srgbClr val="000000"/>
                </a:solidFill>
                <a:latin typeface="Tajawal"/>
                <a:ea typeface="Tajawal"/>
                <a:cs typeface="Tajawal"/>
                <a:sym typeface="Tajawal"/>
                <a:rtl val="true"/>
              </a:rPr>
              <a:t>التعرف على البيئة والكائنات الحية وتصنيفها (مثل العلماء البيئيين).</a:t>
            </a:r>
          </a:p>
          <a:p>
            <a:pPr algn="r" rtl="true" marL="571056" indent="-285528" lvl="1">
              <a:lnSpc>
                <a:spcPts val="3703"/>
              </a:lnSpc>
              <a:spcBef>
                <a:spcPct val="0"/>
              </a:spcBef>
              <a:buFont typeface="Arial"/>
              <a:buChar char="•"/>
            </a:pPr>
            <a:r>
              <a:rPr lang="ar-EG" b="true" sz="2645">
                <a:solidFill>
                  <a:srgbClr val="000000"/>
                </a:solidFill>
                <a:latin typeface="Tajawal Bold"/>
                <a:ea typeface="Tajawal Bold"/>
                <a:cs typeface="Tajawal Bold"/>
                <a:sym typeface="Tajawal Bold"/>
                <a:rtl val="true"/>
              </a:rPr>
              <a:t>الذكاء الاجتماعي:</a:t>
            </a:r>
            <a:r>
              <a:rPr lang="ar-EG" sz="2645">
                <a:solidFill>
                  <a:srgbClr val="000000"/>
                </a:solidFill>
                <a:latin typeface="Tajawal"/>
                <a:ea typeface="Tajawal"/>
                <a:cs typeface="Tajawal"/>
                <a:sym typeface="Tajawal"/>
                <a:rtl val="true"/>
              </a:rPr>
              <a:t> القدرة على فهم الآخرين والتفاعل معهم بفعالية (مثل القادة والمعلمين).</a:t>
            </a:r>
          </a:p>
          <a:p>
            <a:pPr algn="r" rtl="true" marL="571056" indent="-285528" lvl="1">
              <a:lnSpc>
                <a:spcPts val="3703"/>
              </a:lnSpc>
              <a:spcBef>
                <a:spcPct val="0"/>
              </a:spcBef>
              <a:buFont typeface="Arial"/>
              <a:buChar char="•"/>
            </a:pPr>
            <a:r>
              <a:rPr lang="ar-EG" b="true" sz="2645">
                <a:solidFill>
                  <a:srgbClr val="000000"/>
                </a:solidFill>
                <a:latin typeface="Tajawal Bold"/>
                <a:ea typeface="Tajawal Bold"/>
                <a:cs typeface="Tajawal Bold"/>
                <a:sym typeface="Tajawal Bold"/>
                <a:rtl val="true"/>
              </a:rPr>
              <a:t>الذكاء الشخصي: </a:t>
            </a:r>
            <a:r>
              <a:rPr lang="ar-EG" sz="2645">
                <a:solidFill>
                  <a:srgbClr val="000000"/>
                </a:solidFill>
                <a:latin typeface="Tajawal"/>
                <a:ea typeface="Tajawal"/>
                <a:cs typeface="Tajawal"/>
                <a:sym typeface="Tajawal"/>
                <a:rtl val="true"/>
              </a:rPr>
              <a:t>فهم الذات والمشاعر واتخاذ قرارات صائبة.</a:t>
            </a:r>
          </a:p>
          <a:p>
            <a:pPr algn="r" rtl="true">
              <a:lnSpc>
                <a:spcPts val="3703"/>
              </a:lnSpc>
              <a:spcBef>
                <a:spcPct val="0"/>
              </a:spcBef>
            </a:pPr>
          </a:p>
          <a:p>
            <a:pPr algn="r" rtl="true">
              <a:lnSpc>
                <a:spcPts val="3703"/>
              </a:lnSpc>
              <a:spcBef>
                <a:spcPct val="0"/>
              </a:spcBef>
            </a:pPr>
            <a:r>
              <a:rPr lang="ar-EG" sz="2645">
                <a:solidFill>
                  <a:srgbClr val="000000"/>
                </a:solidFill>
                <a:latin typeface="Tajawal"/>
                <a:ea typeface="Tajawal"/>
                <a:cs typeface="Tajawal"/>
                <a:sym typeface="Tajawal"/>
                <a:rtl val="true"/>
              </a:rPr>
              <a:t>يرى جاردنر أن كل شخص يتميز بنمط ذكاء خاص به، وأن الأنظمة التعليمية يجب أن تراعي هذا التنوع.</a:t>
            </a:r>
          </a:p>
          <a:p>
            <a:pPr algn="r" rtl="true">
              <a:lnSpc>
                <a:spcPts val="3703"/>
              </a:lnSpc>
              <a:spcBef>
                <a:spcPct val="0"/>
              </a:spcBef>
            </a:pPr>
          </a:p>
        </p:txBody>
      </p:sp>
      <p:sp>
        <p:nvSpPr>
          <p:cNvPr name="TextBox 9" id="9"/>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A3244"/>
        </a:solidFill>
      </p:bgPr>
    </p:bg>
    <p:spTree>
      <p:nvGrpSpPr>
        <p:cNvPr id="1" name=""/>
        <p:cNvGrpSpPr/>
        <p:nvPr/>
      </p:nvGrpSpPr>
      <p:grpSpPr>
        <a:xfrm>
          <a:off x="0" y="0"/>
          <a:ext cx="0" cy="0"/>
          <a:chOff x="0" y="0"/>
          <a:chExt cx="0" cy="0"/>
        </a:xfrm>
      </p:grpSpPr>
      <p:sp>
        <p:nvSpPr>
          <p:cNvPr name="TextBox 2" id="2"/>
          <p:cNvSpPr txBox="true"/>
          <p:nvPr/>
        </p:nvSpPr>
        <p:spPr>
          <a:xfrm rot="0">
            <a:off x="5692849" y="829519"/>
            <a:ext cx="14105821" cy="1273175"/>
          </a:xfrm>
          <a:prstGeom prst="rect">
            <a:avLst/>
          </a:prstGeom>
        </p:spPr>
        <p:txBody>
          <a:bodyPr anchor="t" rtlCol="false" tIns="0" lIns="0" bIns="0" rIns="0">
            <a:spAutoFit/>
          </a:bodyPr>
          <a:lstStyle/>
          <a:p>
            <a:pPr algn="ctr" rtl="true">
              <a:lnSpc>
                <a:spcPts val="9099"/>
              </a:lnSpc>
              <a:spcBef>
                <a:spcPct val="0"/>
              </a:spcBef>
            </a:pPr>
            <a:r>
              <a:rPr lang="ar-EG" sz="6999">
                <a:solidFill>
                  <a:srgbClr val="FCCFCB"/>
                </a:solidFill>
                <a:latin typeface="Tajawal"/>
                <a:ea typeface="Tajawal"/>
                <a:cs typeface="Tajawal"/>
                <a:sym typeface="Tajawal"/>
                <a:rtl val="true"/>
              </a:rPr>
              <a:t>قياس الذكاء</a:t>
            </a:r>
          </a:p>
        </p:txBody>
      </p:sp>
      <p:sp>
        <p:nvSpPr>
          <p:cNvPr name="Freeform 3" id="3"/>
          <p:cNvSpPr/>
          <p:nvPr/>
        </p:nvSpPr>
        <p:spPr>
          <a:xfrm flipH="true" flipV="false" rot="0">
            <a:off x="15442941" y="1190547"/>
            <a:ext cx="880775" cy="760669"/>
          </a:xfrm>
          <a:custGeom>
            <a:avLst/>
            <a:gdLst/>
            <a:ahLst/>
            <a:cxnLst/>
            <a:rect r="r" b="b" t="t" l="l"/>
            <a:pathLst>
              <a:path h="760669" w="880775">
                <a:moveTo>
                  <a:pt x="880775" y="0"/>
                </a:moveTo>
                <a:lnTo>
                  <a:pt x="0" y="0"/>
                </a:lnTo>
                <a:lnTo>
                  <a:pt x="0" y="760670"/>
                </a:lnTo>
                <a:lnTo>
                  <a:pt x="880775" y="760670"/>
                </a:lnTo>
                <a:lnTo>
                  <a:pt x="880775"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4724224" y="2833752"/>
            <a:ext cx="12916669" cy="4940743"/>
          </a:xfrm>
          <a:prstGeom prst="rect">
            <a:avLst/>
          </a:prstGeom>
        </p:spPr>
        <p:txBody>
          <a:bodyPr anchor="t" rtlCol="false" tIns="0" lIns="0" bIns="0" rIns="0">
            <a:spAutoFit/>
          </a:bodyPr>
          <a:lstStyle/>
          <a:p>
            <a:pPr algn="r" rtl="true" marL="1005564" indent="-502782" lvl="1">
              <a:lnSpc>
                <a:spcPts val="6520"/>
              </a:lnSpc>
              <a:buFont typeface="Arial"/>
              <a:buChar char="•"/>
            </a:pPr>
            <a:r>
              <a:rPr lang="ar-EG" sz="4657">
                <a:solidFill>
                  <a:srgbClr val="FCCFCB"/>
                </a:solidFill>
                <a:latin typeface="Tajawal"/>
                <a:ea typeface="Tajawal"/>
                <a:cs typeface="Tajawal"/>
                <a:sym typeface="Tajawal"/>
                <a:rtl val="true"/>
              </a:rPr>
              <a:t>اختبارات الذكاء: مهام ادائية، لفظية، عقلية.</a:t>
            </a:r>
          </a:p>
          <a:p>
            <a:pPr algn="r" rtl="true">
              <a:lnSpc>
                <a:spcPts val="6380"/>
              </a:lnSpc>
            </a:pPr>
          </a:p>
          <a:p>
            <a:pPr algn="r" rtl="true" marL="983975" indent="-491987" lvl="1">
              <a:lnSpc>
                <a:spcPts val="6380"/>
              </a:lnSpc>
              <a:buFont typeface="Arial"/>
              <a:buChar char="•"/>
            </a:pPr>
            <a:r>
              <a:rPr lang="ar-EG" sz="4557">
                <a:solidFill>
                  <a:srgbClr val="FCCFCB"/>
                </a:solidFill>
                <a:latin typeface="Tajawal"/>
                <a:ea typeface="Tajawal"/>
                <a:cs typeface="Tajawal"/>
                <a:sym typeface="Tajawal"/>
                <a:rtl val="true"/>
              </a:rPr>
              <a:t>درجات الذكاء: مؤشر على مستوى الذكاء.</a:t>
            </a:r>
          </a:p>
          <a:p>
            <a:pPr algn="r" rtl="true">
              <a:lnSpc>
                <a:spcPts val="6380"/>
              </a:lnSpc>
            </a:pPr>
          </a:p>
          <a:p>
            <a:pPr algn="ctr" rtl="true">
              <a:lnSpc>
                <a:spcPts val="6380"/>
              </a:lnSpc>
            </a:pPr>
            <a:r>
              <a:rPr lang="ar-EG" sz="4557">
                <a:solidFill>
                  <a:srgbClr val="FCCFCB"/>
                </a:solidFill>
                <a:latin typeface="Tajawal"/>
                <a:ea typeface="Tajawal"/>
                <a:cs typeface="Tajawal"/>
                <a:sym typeface="Tajawal"/>
                <a:rtl val="true"/>
              </a:rPr>
              <a:t> </a:t>
            </a:r>
          </a:p>
          <a:p>
            <a:pPr algn="ctr" rtl="true">
              <a:lnSpc>
                <a:spcPts val="6380"/>
              </a:lnSpc>
              <a:spcBef>
                <a:spcPct val="0"/>
              </a:spcBef>
            </a:pPr>
          </a:p>
        </p:txBody>
      </p:sp>
      <p:grpSp>
        <p:nvGrpSpPr>
          <p:cNvPr name="Group 5" id="5"/>
          <p:cNvGrpSpPr/>
          <p:nvPr/>
        </p:nvGrpSpPr>
        <p:grpSpPr>
          <a:xfrm rot="-1075859">
            <a:off x="90835" y="-12916"/>
            <a:ext cx="6074336" cy="6074336"/>
            <a:chOff x="0" y="0"/>
            <a:chExt cx="6350000" cy="6350000"/>
          </a:xfrm>
        </p:grpSpPr>
        <p:sp>
          <p:nvSpPr>
            <p:cNvPr name="Freeform 6" id="6"/>
            <p:cNvSpPr/>
            <p:nvPr/>
          </p:nvSpPr>
          <p:spPr>
            <a:xfrm flipH="false" flipV="false" rot="0">
              <a:off x="541020" y="537210"/>
              <a:ext cx="5255260" cy="5255260"/>
            </a:xfrm>
            <a:custGeom>
              <a:avLst/>
              <a:gdLst/>
              <a:ahLst/>
              <a:cxnLst/>
              <a:rect r="r" b="b" t="t" l="l"/>
              <a:pathLst>
                <a:path h="5255260" w="5255260">
                  <a:moveTo>
                    <a:pt x="2627630" y="0"/>
                  </a:moveTo>
                  <a:cubicBezTo>
                    <a:pt x="1176430" y="0"/>
                    <a:pt x="0" y="1176430"/>
                    <a:pt x="0" y="2627630"/>
                  </a:cubicBezTo>
                  <a:cubicBezTo>
                    <a:pt x="0" y="4078830"/>
                    <a:pt x="1176430" y="5255260"/>
                    <a:pt x="2627630" y="5255260"/>
                  </a:cubicBezTo>
                  <a:cubicBezTo>
                    <a:pt x="4078830" y="5255260"/>
                    <a:pt x="5255260" y="4078830"/>
                    <a:pt x="5255260" y="2627630"/>
                  </a:cubicBezTo>
                  <a:cubicBezTo>
                    <a:pt x="5255260" y="1176430"/>
                    <a:pt x="4078830" y="0"/>
                    <a:pt x="2627630" y="0"/>
                  </a:cubicBezTo>
                  <a:close/>
                </a:path>
              </a:pathLst>
            </a:custGeom>
            <a:blipFill>
              <a:blip r:embed="rId4"/>
              <a:stretch>
                <a:fillRect l="-40929" t="0" r="-36848" b="0"/>
              </a:stretch>
            </a:blipFill>
          </p:spPr>
        </p:sp>
      </p:grpSp>
      <p:sp>
        <p:nvSpPr>
          <p:cNvPr name="TextBox 7" id="7"/>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F4F4F4"/>
                </a:solidFill>
                <a:latin typeface="Open Sans"/>
                <a:ea typeface="Open Sans"/>
                <a:cs typeface="Open Sans"/>
                <a:sym typeface="Open Sans"/>
              </a:rPr>
              <a:t>11</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6318822" y="0"/>
            <a:ext cx="13031070" cy="11284968"/>
            <a:chOff x="0" y="0"/>
            <a:chExt cx="3619627" cy="3134614"/>
          </a:xfrm>
        </p:grpSpPr>
        <p:sp>
          <p:nvSpPr>
            <p:cNvPr name="Freeform 3" id="3"/>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sp>
      </p:grpSp>
      <p:grpSp>
        <p:nvGrpSpPr>
          <p:cNvPr name="Group 4" id="4"/>
          <p:cNvGrpSpPr/>
          <p:nvPr/>
        </p:nvGrpSpPr>
        <p:grpSpPr>
          <a:xfrm rot="10800000">
            <a:off x="1435300" y="5817877"/>
            <a:ext cx="5276948" cy="4569862"/>
            <a:chOff x="0" y="0"/>
            <a:chExt cx="3619627" cy="3134614"/>
          </a:xfrm>
        </p:grpSpPr>
        <p:sp>
          <p:nvSpPr>
            <p:cNvPr name="Freeform 5" id="5"/>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00A181"/>
            </a:solidFill>
          </p:spPr>
        </p:sp>
      </p:grpSp>
      <p:grpSp>
        <p:nvGrpSpPr>
          <p:cNvPr name="Group 6" id="6"/>
          <p:cNvGrpSpPr>
            <a:grpSpLocks noChangeAspect="true"/>
          </p:cNvGrpSpPr>
          <p:nvPr/>
        </p:nvGrpSpPr>
        <p:grpSpPr>
          <a:xfrm rot="0">
            <a:off x="1744437" y="6085706"/>
            <a:ext cx="4658676" cy="4034203"/>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7800" t="0" r="-7800" b="0"/>
              </a:stretch>
            </a:blipFill>
          </p:spPr>
        </p:sp>
      </p:grpSp>
      <p:sp>
        <p:nvSpPr>
          <p:cNvPr name="TextBox 8" id="8"/>
          <p:cNvSpPr txBox="true"/>
          <p:nvPr/>
        </p:nvSpPr>
        <p:spPr>
          <a:xfrm rot="0">
            <a:off x="12027973" y="8939585"/>
            <a:ext cx="5231327" cy="318715"/>
          </a:xfrm>
          <a:prstGeom prst="rect">
            <a:avLst/>
          </a:prstGeom>
        </p:spPr>
        <p:txBody>
          <a:bodyPr anchor="t" rtlCol="false" tIns="0" lIns="0" bIns="0" rIns="0">
            <a:spAutoFit/>
          </a:bodyPr>
          <a:lstStyle/>
          <a:p>
            <a:pPr algn="r" rtl="true">
              <a:lnSpc>
                <a:spcPts val="2380"/>
              </a:lnSpc>
              <a:spcBef>
                <a:spcPct val="0"/>
              </a:spcBef>
            </a:pPr>
            <a:r>
              <a:rPr lang="ar-EG" b="true" sz="1700" u="sng">
                <a:solidFill>
                  <a:srgbClr val="F4F4F4"/>
                </a:solidFill>
                <a:latin typeface="Tajawal Bold"/>
                <a:ea typeface="Tajawal Bold"/>
                <a:cs typeface="Tajawal Bold"/>
                <a:sym typeface="Tajawal Bold"/>
                <a:hlinkClick r:id="rId3" action="ppaction://hlinksldjump"/>
                <a:rtl val="true"/>
              </a:rPr>
              <a:t>العودة إلى صفحة جدول الأعمال</a:t>
            </a:r>
          </a:p>
        </p:txBody>
      </p:sp>
      <p:sp>
        <p:nvSpPr>
          <p:cNvPr name="TextBox 9" id="9"/>
          <p:cNvSpPr txBox="true"/>
          <p:nvPr/>
        </p:nvSpPr>
        <p:spPr>
          <a:xfrm rot="0">
            <a:off x="6292799" y="2329638"/>
            <a:ext cx="10966501" cy="9429828"/>
          </a:xfrm>
          <a:prstGeom prst="rect">
            <a:avLst/>
          </a:prstGeom>
        </p:spPr>
        <p:txBody>
          <a:bodyPr anchor="t" rtlCol="false" tIns="0" lIns="0" bIns="0" rIns="0">
            <a:spAutoFit/>
          </a:bodyPr>
          <a:lstStyle/>
          <a:p>
            <a:pPr algn="r" rtl="true">
              <a:lnSpc>
                <a:spcPts val="4690"/>
              </a:lnSpc>
            </a:pPr>
            <a:r>
              <a:rPr lang="ar-EG" sz="3350" b="true">
                <a:solidFill>
                  <a:srgbClr val="000000"/>
                </a:solidFill>
                <a:latin typeface="Tajawal Bold"/>
                <a:ea typeface="Tajawal Bold"/>
                <a:cs typeface="Tajawal Bold"/>
                <a:sym typeface="Tajawal Bold"/>
                <a:rtl val="true"/>
              </a:rPr>
              <a:t>مقياس ستانفورد- بينية للذكاء</a:t>
            </a:r>
          </a:p>
          <a:p>
            <a:pPr algn="r" rtl="true">
              <a:lnSpc>
                <a:spcPts val="2651"/>
              </a:lnSpc>
            </a:pPr>
          </a:p>
          <a:p>
            <a:pPr algn="r" rtl="true" marL="550545" indent="-275272" lvl="1">
              <a:lnSpc>
                <a:spcPts val="3569"/>
              </a:lnSpc>
              <a:buFont typeface="Arial"/>
              <a:buChar char="•"/>
            </a:pPr>
            <a:r>
              <a:rPr lang="ar-EG" sz="2550">
                <a:solidFill>
                  <a:srgbClr val="000000"/>
                </a:solidFill>
                <a:latin typeface="Tajawal"/>
                <a:ea typeface="Tajawal"/>
                <a:cs typeface="Tajawal"/>
                <a:sym typeface="Tajawal"/>
                <a:rtl val="true"/>
              </a:rPr>
              <a:t>يعود إلى عالم فرنسي اسمه الفرد بينيه.</a:t>
            </a:r>
          </a:p>
          <a:p>
            <a:pPr algn="r" rtl="true">
              <a:lnSpc>
                <a:spcPts val="3569"/>
              </a:lnSpc>
            </a:pPr>
          </a:p>
          <a:p>
            <a:pPr algn="r" rtl="true" marL="550545" indent="-275272" lvl="1">
              <a:lnSpc>
                <a:spcPts val="3569"/>
              </a:lnSpc>
              <a:buFont typeface="Arial"/>
              <a:buChar char="•"/>
            </a:pPr>
            <a:r>
              <a:rPr lang="ar-EG" sz="2550">
                <a:solidFill>
                  <a:srgbClr val="000000"/>
                </a:solidFill>
                <a:latin typeface="Tajawal"/>
                <a:ea typeface="Tajawal"/>
                <a:cs typeface="Tajawal"/>
                <a:sym typeface="Tajawal"/>
                <a:rtl val="true"/>
              </a:rPr>
              <a:t>حيث طلبت منه الحكومة الفرنسية في اواخر القرن التاسع عشر ان يصنع معيار او طريقة يمكن من خلالها الاستفادة منها  في في قياس استفادة طلبة المدارس الحكومية. </a:t>
            </a:r>
          </a:p>
          <a:p>
            <a:pPr algn="r" rtl="true">
              <a:lnSpc>
                <a:spcPts val="3569"/>
              </a:lnSpc>
            </a:pPr>
          </a:p>
          <a:p>
            <a:pPr algn="r" rtl="true" marL="550545" indent="-275272" lvl="1">
              <a:lnSpc>
                <a:spcPts val="3569"/>
              </a:lnSpc>
              <a:buFont typeface="Arial"/>
              <a:buChar char="•"/>
            </a:pPr>
            <a:r>
              <a:rPr lang="ar-EG" sz="2550">
                <a:solidFill>
                  <a:srgbClr val="000000"/>
                </a:solidFill>
                <a:latin typeface="Tajawal"/>
                <a:ea typeface="Tajawal"/>
                <a:cs typeface="Tajawal"/>
                <a:sym typeface="Tajawal"/>
                <a:rtl val="true"/>
              </a:rPr>
              <a:t>بعد عدة محاولات لم تكن موفقة توصل الى طريقة قياس القدرة على الانتباه، والذاكرة، والتفكير والتعليل والاستيعاب واللتي اظهرت نتائج ايجابية.</a:t>
            </a:r>
          </a:p>
          <a:p>
            <a:pPr algn="r" rtl="true">
              <a:lnSpc>
                <a:spcPts val="3569"/>
              </a:lnSpc>
            </a:pPr>
          </a:p>
          <a:p>
            <a:pPr algn="r" rtl="true" marL="550545" indent="-275272" lvl="1">
              <a:lnSpc>
                <a:spcPts val="3569"/>
              </a:lnSpc>
              <a:buFont typeface="Arial"/>
              <a:buChar char="•"/>
            </a:pPr>
            <a:r>
              <a:rPr lang="ar-EG" sz="2550">
                <a:solidFill>
                  <a:srgbClr val="000000"/>
                </a:solidFill>
                <a:latin typeface="Tajawal"/>
                <a:ea typeface="Tajawal"/>
                <a:cs typeface="Tajawal"/>
                <a:sym typeface="Tajawal"/>
                <a:rtl val="true"/>
              </a:rPr>
              <a:t>عزز مفهوم العمر العقلي واسهم فيه.</a:t>
            </a:r>
          </a:p>
          <a:p>
            <a:pPr algn="r" rtl="true">
              <a:lnSpc>
                <a:spcPts val="3569"/>
              </a:lnSpc>
            </a:pPr>
          </a:p>
          <a:p>
            <a:pPr algn="r" rtl="true" marL="550545" indent="-275272" lvl="1">
              <a:lnSpc>
                <a:spcPts val="3569"/>
              </a:lnSpc>
              <a:buFont typeface="Arial"/>
              <a:buChar char="•"/>
            </a:pPr>
            <a:r>
              <a:rPr lang="ar-EG" sz="2550">
                <a:solidFill>
                  <a:srgbClr val="000000"/>
                </a:solidFill>
                <a:latin typeface="Tajawal"/>
                <a:ea typeface="Tajawal"/>
                <a:cs typeface="Tajawal"/>
                <a:sym typeface="Tajawal"/>
                <a:rtl val="true"/>
              </a:rPr>
              <a:t>تبنته جامعة ستانفورد لاحقا وعدلت عليه ليصبح اسمه</a:t>
            </a:r>
            <a:r>
              <a:rPr lang="ar-EG" b="true" sz="2550">
                <a:solidFill>
                  <a:srgbClr val="000000"/>
                </a:solidFill>
                <a:latin typeface="Tajawal Bold"/>
                <a:ea typeface="Tajawal Bold"/>
                <a:cs typeface="Tajawal Bold"/>
                <a:sym typeface="Tajawal Bold"/>
                <a:rtl val="true"/>
              </a:rPr>
              <a:t> مقياس ستانفورد بينه للذكاء.</a:t>
            </a:r>
          </a:p>
          <a:p>
            <a:pPr algn="r" rtl="true">
              <a:lnSpc>
                <a:spcPts val="2049"/>
              </a:lnSpc>
            </a:pPr>
          </a:p>
          <a:p>
            <a:pPr algn="r" rtl="true">
              <a:lnSpc>
                <a:spcPts val="2049"/>
              </a:lnSpc>
            </a:pPr>
          </a:p>
          <a:p>
            <a:pPr algn="r" rtl="true">
              <a:lnSpc>
                <a:spcPts val="2049"/>
              </a:lnSpc>
            </a:pPr>
          </a:p>
          <a:p>
            <a:pPr algn="r" rtl="true">
              <a:lnSpc>
                <a:spcPts val="2049"/>
              </a:lnSpc>
            </a:pPr>
          </a:p>
          <a:p>
            <a:pPr algn="r" rtl="true">
              <a:lnSpc>
                <a:spcPts val="2049"/>
              </a:lnSpc>
            </a:pPr>
          </a:p>
          <a:p>
            <a:pPr algn="r" rtl="true">
              <a:lnSpc>
                <a:spcPts val="2651"/>
              </a:lnSpc>
            </a:pPr>
          </a:p>
          <a:p>
            <a:pPr algn="just" rtl="true">
              <a:lnSpc>
                <a:spcPts val="2651"/>
              </a:lnSpc>
            </a:pPr>
          </a:p>
          <a:p>
            <a:pPr algn="ctr">
              <a:lnSpc>
                <a:spcPts val="2651"/>
              </a:lnSpc>
            </a:pPr>
          </a:p>
          <a:p>
            <a:pPr algn="ctr">
              <a:lnSpc>
                <a:spcPts val="2651"/>
              </a:lnSpc>
            </a:pPr>
          </a:p>
        </p:txBody>
      </p:sp>
      <p:sp>
        <p:nvSpPr>
          <p:cNvPr name="TextBox 10" id="10"/>
          <p:cNvSpPr txBox="true"/>
          <p:nvPr/>
        </p:nvSpPr>
        <p:spPr>
          <a:xfrm rot="0">
            <a:off x="10269082" y="790575"/>
            <a:ext cx="6990218" cy="1151300"/>
          </a:xfrm>
          <a:prstGeom prst="rect">
            <a:avLst/>
          </a:prstGeom>
        </p:spPr>
        <p:txBody>
          <a:bodyPr anchor="t" rtlCol="false" tIns="0" lIns="0" bIns="0" rIns="0">
            <a:spAutoFit/>
          </a:bodyPr>
          <a:lstStyle/>
          <a:p>
            <a:pPr algn="ctr" rtl="true">
              <a:lnSpc>
                <a:spcPts val="8467"/>
              </a:lnSpc>
              <a:spcBef>
                <a:spcPct val="0"/>
              </a:spcBef>
            </a:pPr>
            <a:r>
              <a:rPr lang="ar-EG" b="true" sz="6048">
                <a:solidFill>
                  <a:srgbClr val="000000"/>
                </a:solidFill>
                <a:latin typeface="Tajawal Bold"/>
                <a:ea typeface="Tajawal Bold"/>
                <a:cs typeface="Tajawal Bold"/>
                <a:sym typeface="Tajawal Bold"/>
                <a:rtl val="true"/>
              </a:rPr>
              <a:t>مقاييس الذكاء</a:t>
            </a:r>
          </a:p>
        </p:txBody>
      </p:sp>
      <p:grpSp>
        <p:nvGrpSpPr>
          <p:cNvPr name="Group 11" id="11"/>
          <p:cNvGrpSpPr>
            <a:grpSpLocks noChangeAspect="true"/>
          </p:cNvGrpSpPr>
          <p:nvPr/>
        </p:nvGrpSpPr>
        <p:grpSpPr>
          <a:xfrm rot="0">
            <a:off x="1744437" y="6085706"/>
            <a:ext cx="4658676" cy="4034203"/>
            <a:chOff x="0" y="0"/>
            <a:chExt cx="4282440" cy="3708400"/>
          </a:xfrm>
        </p:grpSpPr>
        <p:sp>
          <p:nvSpPr>
            <p:cNvPr name="Freeform 12" id="12"/>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7800" t="0" r="-7800" b="0"/>
              </a:stretch>
            </a:blipFill>
          </p:spPr>
        </p:sp>
      </p:grpSp>
      <p:sp>
        <p:nvSpPr>
          <p:cNvPr name="TextBox 13" id="13"/>
          <p:cNvSpPr txBox="true"/>
          <p:nvPr/>
        </p:nvSpPr>
        <p:spPr>
          <a:xfrm rot="0">
            <a:off x="11394811" y="9672248"/>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12</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6159860" y="-306112"/>
            <a:ext cx="13031070" cy="11284968"/>
            <a:chOff x="0" y="0"/>
            <a:chExt cx="3619627" cy="3134614"/>
          </a:xfrm>
        </p:grpSpPr>
        <p:sp>
          <p:nvSpPr>
            <p:cNvPr name="Freeform 3" id="3"/>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004651"/>
            </a:solidFill>
          </p:spPr>
        </p:sp>
      </p:grpSp>
      <p:grpSp>
        <p:nvGrpSpPr>
          <p:cNvPr name="Group 4" id="4"/>
          <p:cNvGrpSpPr/>
          <p:nvPr/>
        </p:nvGrpSpPr>
        <p:grpSpPr>
          <a:xfrm rot="10800000">
            <a:off x="1594262" y="-88980"/>
            <a:ext cx="5276948" cy="4569862"/>
            <a:chOff x="0" y="0"/>
            <a:chExt cx="3619627" cy="3134614"/>
          </a:xfrm>
        </p:grpSpPr>
        <p:sp>
          <p:nvSpPr>
            <p:cNvPr name="Freeform 5" id="5"/>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00A181"/>
            </a:solidFill>
          </p:spPr>
        </p:sp>
      </p:grpSp>
      <p:grpSp>
        <p:nvGrpSpPr>
          <p:cNvPr name="Group 6" id="6"/>
          <p:cNvGrpSpPr>
            <a:grpSpLocks noChangeAspect="true"/>
          </p:cNvGrpSpPr>
          <p:nvPr/>
        </p:nvGrpSpPr>
        <p:grpSpPr>
          <a:xfrm rot="0">
            <a:off x="2056735" y="311632"/>
            <a:ext cx="4352002" cy="3768638"/>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5064" t="0" r="-15064" b="0"/>
              </a:stretch>
            </a:blipFill>
          </p:spPr>
        </p:sp>
      </p:grpSp>
      <p:sp>
        <p:nvSpPr>
          <p:cNvPr name="TextBox 8" id="8"/>
          <p:cNvSpPr txBox="true"/>
          <p:nvPr/>
        </p:nvSpPr>
        <p:spPr>
          <a:xfrm rot="0">
            <a:off x="12027973" y="8939585"/>
            <a:ext cx="5231327" cy="318715"/>
          </a:xfrm>
          <a:prstGeom prst="rect">
            <a:avLst/>
          </a:prstGeom>
        </p:spPr>
        <p:txBody>
          <a:bodyPr anchor="t" rtlCol="false" tIns="0" lIns="0" bIns="0" rIns="0">
            <a:spAutoFit/>
          </a:bodyPr>
          <a:lstStyle/>
          <a:p>
            <a:pPr algn="r" rtl="true">
              <a:lnSpc>
                <a:spcPts val="2380"/>
              </a:lnSpc>
              <a:spcBef>
                <a:spcPct val="0"/>
              </a:spcBef>
            </a:pPr>
            <a:r>
              <a:rPr lang="ar-EG" b="true" sz="1700" u="sng">
                <a:solidFill>
                  <a:srgbClr val="F4F4F4"/>
                </a:solidFill>
                <a:latin typeface="Tajawal Bold"/>
                <a:ea typeface="Tajawal Bold"/>
                <a:cs typeface="Tajawal Bold"/>
                <a:sym typeface="Tajawal Bold"/>
                <a:hlinkClick r:id="rId3" action="ppaction://hlinksldjump"/>
                <a:rtl val="true"/>
              </a:rPr>
              <a:t>العودة إلى صفحة جدول الأعمال</a:t>
            </a:r>
          </a:p>
        </p:txBody>
      </p:sp>
      <p:sp>
        <p:nvSpPr>
          <p:cNvPr name="TextBox 9" id="9"/>
          <p:cNvSpPr txBox="true"/>
          <p:nvPr/>
        </p:nvSpPr>
        <p:spPr>
          <a:xfrm rot="0">
            <a:off x="7848980" y="2644760"/>
            <a:ext cx="9946694" cy="6104837"/>
          </a:xfrm>
          <a:prstGeom prst="rect">
            <a:avLst/>
          </a:prstGeom>
        </p:spPr>
        <p:txBody>
          <a:bodyPr anchor="t" rtlCol="false" tIns="0" lIns="0" bIns="0" rIns="0">
            <a:spAutoFit/>
          </a:bodyPr>
          <a:lstStyle/>
          <a:p>
            <a:pPr algn="r" rtl="true">
              <a:lnSpc>
                <a:spcPts val="4692"/>
              </a:lnSpc>
            </a:pPr>
            <a:r>
              <a:rPr lang="ar-EG" sz="3352" b="true">
                <a:solidFill>
                  <a:srgbClr val="000000"/>
                </a:solidFill>
                <a:latin typeface="Tajawal Bold"/>
                <a:ea typeface="Tajawal Bold"/>
                <a:cs typeface="Tajawal Bold"/>
                <a:sym typeface="Tajawal Bold"/>
                <a:rtl val="true"/>
              </a:rPr>
              <a:t>مقياس وكسلر لذكاء الاطفال </a:t>
            </a:r>
          </a:p>
          <a:p>
            <a:pPr algn="r" rtl="true">
              <a:lnSpc>
                <a:spcPts val="4692"/>
              </a:lnSpc>
            </a:pPr>
          </a:p>
          <a:p>
            <a:pPr algn="r" rtl="true" marL="637366" indent="-318683" lvl="1">
              <a:lnSpc>
                <a:spcPts val="4132"/>
              </a:lnSpc>
              <a:buFont typeface="Arial"/>
              <a:buChar char="•"/>
            </a:pPr>
            <a:r>
              <a:rPr lang="ar-EG" sz="2952">
                <a:solidFill>
                  <a:srgbClr val="000000"/>
                </a:solidFill>
                <a:latin typeface="Tajawal"/>
                <a:ea typeface="Tajawal"/>
                <a:cs typeface="Tajawal"/>
                <a:sym typeface="Tajawal"/>
                <a:rtl val="true"/>
              </a:rPr>
              <a:t>من اكثر المقاييس استخداما في الوقت الحالي.</a:t>
            </a:r>
          </a:p>
          <a:p>
            <a:pPr algn="r" rtl="true" marL="637366" indent="-318683" lvl="1">
              <a:lnSpc>
                <a:spcPts val="4132"/>
              </a:lnSpc>
              <a:buFont typeface="Arial"/>
              <a:buChar char="•"/>
            </a:pPr>
            <a:r>
              <a:rPr lang="ar-EG" sz="2952">
                <a:solidFill>
                  <a:srgbClr val="000000"/>
                </a:solidFill>
                <a:latin typeface="Tajawal"/>
                <a:ea typeface="Tajawal"/>
                <a:cs typeface="Tajawal"/>
                <a:sym typeface="Tajawal"/>
                <a:rtl val="true"/>
              </a:rPr>
              <a:t>يعطي جميع الاطفال نفس المشكلات مرتبة من الاسهل جدا إلى الاصعب جدا.</a:t>
            </a:r>
          </a:p>
          <a:p>
            <a:pPr algn="r" rtl="true" marL="637366" indent="-318683" lvl="1">
              <a:lnSpc>
                <a:spcPts val="4132"/>
              </a:lnSpc>
              <a:buFont typeface="Arial"/>
              <a:buChar char="•"/>
            </a:pPr>
            <a:r>
              <a:rPr lang="ar-EG" sz="2952">
                <a:solidFill>
                  <a:srgbClr val="000000"/>
                </a:solidFill>
                <a:latin typeface="Tajawal"/>
                <a:ea typeface="Tajawal"/>
                <a:cs typeface="Tajawal"/>
                <a:sym typeface="Tajawal"/>
                <a:rtl val="true"/>
              </a:rPr>
              <a:t>ينقسم </a:t>
            </a:r>
            <a:r>
              <a:rPr lang="ar-EG" sz="2952">
                <a:solidFill>
                  <a:srgbClr val="000000"/>
                </a:solidFill>
                <a:latin typeface="Tajawal"/>
                <a:ea typeface="Tajawal"/>
                <a:cs typeface="Tajawal"/>
                <a:sym typeface="Tajawal"/>
                <a:rtl val="true"/>
              </a:rPr>
              <a:t>الى قسمين قسم يركز على اللغة “اختبارات لفظية” القسم الاخر يسمى “الادائية او العملية” ويركز على الجوانب الادراكية للطفل.</a:t>
            </a:r>
          </a:p>
          <a:p>
            <a:pPr algn="ctr">
              <a:lnSpc>
                <a:spcPts val="6932"/>
              </a:lnSpc>
            </a:pPr>
          </a:p>
          <a:p>
            <a:pPr algn="ctr">
              <a:lnSpc>
                <a:spcPts val="6932"/>
              </a:lnSpc>
            </a:pPr>
          </a:p>
        </p:txBody>
      </p:sp>
      <p:sp>
        <p:nvSpPr>
          <p:cNvPr name="TextBox 10" id="10"/>
          <p:cNvSpPr txBox="true"/>
          <p:nvPr/>
        </p:nvSpPr>
        <p:spPr>
          <a:xfrm rot="0">
            <a:off x="10269082" y="790575"/>
            <a:ext cx="6990218" cy="1151300"/>
          </a:xfrm>
          <a:prstGeom prst="rect">
            <a:avLst/>
          </a:prstGeom>
        </p:spPr>
        <p:txBody>
          <a:bodyPr anchor="t" rtlCol="false" tIns="0" lIns="0" bIns="0" rIns="0">
            <a:spAutoFit/>
          </a:bodyPr>
          <a:lstStyle/>
          <a:p>
            <a:pPr algn="ctr" rtl="true">
              <a:lnSpc>
                <a:spcPts val="8467"/>
              </a:lnSpc>
              <a:spcBef>
                <a:spcPct val="0"/>
              </a:spcBef>
            </a:pPr>
            <a:r>
              <a:rPr lang="ar-EG" b="true" sz="6048">
                <a:solidFill>
                  <a:srgbClr val="000000"/>
                </a:solidFill>
                <a:latin typeface="Tajawal Bold"/>
                <a:ea typeface="Tajawal Bold"/>
                <a:cs typeface="Tajawal Bold"/>
                <a:sym typeface="Tajawal Bold"/>
                <a:rtl val="true"/>
              </a:rPr>
              <a:t>مقاييس الذكاء</a:t>
            </a:r>
          </a:p>
        </p:txBody>
      </p:sp>
      <p:sp>
        <p:nvSpPr>
          <p:cNvPr name="TextBox 11" id="11"/>
          <p:cNvSpPr txBox="true"/>
          <p:nvPr/>
        </p:nvSpPr>
        <p:spPr>
          <a:xfrm rot="0">
            <a:off x="11646735" y="954017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13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4B6072"/>
        </a:solidFill>
      </p:bgPr>
    </p:bg>
    <p:spTree>
      <p:nvGrpSpPr>
        <p:cNvPr id="1" name=""/>
        <p:cNvGrpSpPr/>
        <p:nvPr/>
      </p:nvGrpSpPr>
      <p:grpSpPr>
        <a:xfrm>
          <a:off x="0" y="0"/>
          <a:ext cx="0" cy="0"/>
          <a:chOff x="0" y="0"/>
          <a:chExt cx="0" cy="0"/>
        </a:xfrm>
      </p:grpSpPr>
      <p:grpSp>
        <p:nvGrpSpPr>
          <p:cNvPr name="Group 2" id="2"/>
          <p:cNvGrpSpPr/>
          <p:nvPr/>
        </p:nvGrpSpPr>
        <p:grpSpPr>
          <a:xfrm rot="0">
            <a:off x="-4283450" y="0"/>
            <a:ext cx="9094259" cy="10287000"/>
            <a:chOff x="0" y="0"/>
            <a:chExt cx="5300576" cy="5995763"/>
          </a:xfrm>
        </p:grpSpPr>
        <p:sp>
          <p:nvSpPr>
            <p:cNvPr name="Freeform 3" id="3"/>
            <p:cNvSpPr/>
            <p:nvPr/>
          </p:nvSpPr>
          <p:spPr>
            <a:xfrm flipH="true" flipV="false" rot="0">
              <a:off x="0" y="0"/>
              <a:ext cx="5300576" cy="5995763"/>
            </a:xfrm>
            <a:custGeom>
              <a:avLst/>
              <a:gdLst/>
              <a:ahLst/>
              <a:cxnLst/>
              <a:rect r="r" b="b" t="t" l="l"/>
              <a:pathLst>
                <a:path h="5995763" w="5300576">
                  <a:moveTo>
                    <a:pt x="0" y="2997882"/>
                  </a:moveTo>
                  <a:lnTo>
                    <a:pt x="904875" y="5995763"/>
                  </a:lnTo>
                  <a:lnTo>
                    <a:pt x="4395701" y="5995763"/>
                  </a:lnTo>
                  <a:lnTo>
                    <a:pt x="5300576" y="2997882"/>
                  </a:lnTo>
                  <a:lnTo>
                    <a:pt x="4395701" y="0"/>
                  </a:lnTo>
                  <a:lnTo>
                    <a:pt x="905002" y="0"/>
                  </a:lnTo>
                  <a:lnTo>
                    <a:pt x="0" y="2997882"/>
                  </a:lnTo>
                  <a:close/>
                </a:path>
              </a:pathLst>
            </a:custGeom>
            <a:solidFill>
              <a:srgbClr val="00A181"/>
            </a:solidFill>
          </p:spPr>
        </p:sp>
      </p:grpSp>
      <p:grpSp>
        <p:nvGrpSpPr>
          <p:cNvPr name="Group 4" id="4"/>
          <p:cNvGrpSpPr/>
          <p:nvPr/>
        </p:nvGrpSpPr>
        <p:grpSpPr>
          <a:xfrm rot="-10800000">
            <a:off x="2667295" y="200654"/>
            <a:ext cx="2316671" cy="1875167"/>
            <a:chOff x="0" y="0"/>
            <a:chExt cx="3872653" cy="3134614"/>
          </a:xfrm>
        </p:grpSpPr>
        <p:sp>
          <p:nvSpPr>
            <p:cNvPr name="Freeform 5" id="5"/>
            <p:cNvSpPr/>
            <p:nvPr/>
          </p:nvSpPr>
          <p:spPr>
            <a:xfrm flipH="true" flipV="false" rot="0">
              <a:off x="0" y="0"/>
              <a:ext cx="3872654" cy="3134614"/>
            </a:xfrm>
            <a:custGeom>
              <a:avLst/>
              <a:gdLst/>
              <a:ahLst/>
              <a:cxnLst/>
              <a:rect r="r" b="b" t="t" l="l"/>
              <a:pathLst>
                <a:path h="3134614" w="3872654">
                  <a:moveTo>
                    <a:pt x="0" y="1567307"/>
                  </a:moveTo>
                  <a:lnTo>
                    <a:pt x="904875" y="3134614"/>
                  </a:lnTo>
                  <a:lnTo>
                    <a:pt x="2967779" y="3134614"/>
                  </a:lnTo>
                  <a:lnTo>
                    <a:pt x="3872654" y="1567307"/>
                  </a:lnTo>
                  <a:lnTo>
                    <a:pt x="2967779" y="0"/>
                  </a:lnTo>
                  <a:lnTo>
                    <a:pt x="905002" y="0"/>
                  </a:lnTo>
                  <a:lnTo>
                    <a:pt x="0" y="1567307"/>
                  </a:lnTo>
                  <a:close/>
                </a:path>
              </a:pathLst>
            </a:custGeom>
            <a:solidFill>
              <a:srgbClr val="00A181"/>
            </a:solidFill>
          </p:spPr>
        </p:sp>
      </p:grpSp>
      <p:grpSp>
        <p:nvGrpSpPr>
          <p:cNvPr name="Group 6" id="6"/>
          <p:cNvGrpSpPr>
            <a:grpSpLocks noChangeAspect="true"/>
          </p:cNvGrpSpPr>
          <p:nvPr/>
        </p:nvGrpSpPr>
        <p:grpSpPr>
          <a:xfrm rot="0">
            <a:off x="3026454" y="365652"/>
            <a:ext cx="1784356" cy="1545171"/>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27067" t="0" r="-27067" b="0"/>
              </a:stretch>
            </a:blipFill>
          </p:spPr>
        </p:sp>
      </p:grpSp>
      <p:sp>
        <p:nvSpPr>
          <p:cNvPr name="Freeform 8" id="8"/>
          <p:cNvSpPr/>
          <p:nvPr/>
        </p:nvSpPr>
        <p:spPr>
          <a:xfrm flipH="false" flipV="false" rot="0">
            <a:off x="6564275" y="5804380"/>
            <a:ext cx="10907109" cy="2754806"/>
          </a:xfrm>
          <a:custGeom>
            <a:avLst/>
            <a:gdLst/>
            <a:ahLst/>
            <a:cxnLst/>
            <a:rect r="r" b="b" t="t" l="l"/>
            <a:pathLst>
              <a:path h="2754806" w="10907109">
                <a:moveTo>
                  <a:pt x="0" y="0"/>
                </a:moveTo>
                <a:lnTo>
                  <a:pt x="10907109" y="0"/>
                </a:lnTo>
                <a:lnTo>
                  <a:pt x="10907109" y="2754806"/>
                </a:lnTo>
                <a:lnTo>
                  <a:pt x="0" y="2754806"/>
                </a:lnTo>
                <a:lnTo>
                  <a:pt x="0" y="0"/>
                </a:lnTo>
                <a:close/>
              </a:path>
            </a:pathLst>
          </a:custGeom>
          <a:blipFill>
            <a:blip r:embed="rId3"/>
            <a:stretch>
              <a:fillRect l="0" t="0" r="0" b="0"/>
            </a:stretch>
          </a:blipFill>
        </p:spPr>
      </p:sp>
      <p:sp>
        <p:nvSpPr>
          <p:cNvPr name="Freeform 9" id="9"/>
          <p:cNvSpPr/>
          <p:nvPr/>
        </p:nvSpPr>
        <p:spPr>
          <a:xfrm flipH="false" flipV="false" rot="0">
            <a:off x="263680" y="2376174"/>
            <a:ext cx="6191943" cy="5254792"/>
          </a:xfrm>
          <a:custGeom>
            <a:avLst/>
            <a:gdLst/>
            <a:ahLst/>
            <a:cxnLst/>
            <a:rect r="r" b="b" t="t" l="l"/>
            <a:pathLst>
              <a:path h="5254792" w="6191943">
                <a:moveTo>
                  <a:pt x="0" y="0"/>
                </a:moveTo>
                <a:lnTo>
                  <a:pt x="6191943" y="0"/>
                </a:lnTo>
                <a:lnTo>
                  <a:pt x="6191943" y="5254792"/>
                </a:lnTo>
                <a:lnTo>
                  <a:pt x="0" y="5254792"/>
                </a:lnTo>
                <a:lnTo>
                  <a:pt x="0" y="0"/>
                </a:lnTo>
                <a:close/>
              </a:path>
            </a:pathLst>
          </a:custGeom>
          <a:blipFill>
            <a:blip r:embed="rId4"/>
            <a:stretch>
              <a:fillRect l="-542" t="0" r="0" b="0"/>
            </a:stretch>
          </a:blipFill>
        </p:spPr>
      </p:sp>
      <p:sp>
        <p:nvSpPr>
          <p:cNvPr name="TextBox 10" id="10"/>
          <p:cNvSpPr txBox="true"/>
          <p:nvPr/>
        </p:nvSpPr>
        <p:spPr>
          <a:xfrm rot="0">
            <a:off x="6712927" y="2252349"/>
            <a:ext cx="10571321" cy="1674105"/>
          </a:xfrm>
          <a:prstGeom prst="rect">
            <a:avLst/>
          </a:prstGeom>
        </p:spPr>
        <p:txBody>
          <a:bodyPr anchor="t" rtlCol="false" tIns="0" lIns="0" bIns="0" rIns="0">
            <a:spAutoFit/>
          </a:bodyPr>
          <a:lstStyle/>
          <a:p>
            <a:pPr algn="r" rtl="true" marL="667210" indent="-333605" lvl="1">
              <a:lnSpc>
                <a:spcPts val="4326"/>
              </a:lnSpc>
              <a:buFont typeface="Arial"/>
              <a:buChar char="•"/>
            </a:pPr>
            <a:r>
              <a:rPr lang="ar-EG" sz="3090">
                <a:solidFill>
                  <a:srgbClr val="F4F4F4"/>
                </a:solidFill>
                <a:latin typeface="Tajawal"/>
                <a:ea typeface="Tajawal"/>
                <a:cs typeface="Tajawal"/>
                <a:sym typeface="Tajawal"/>
                <a:rtl val="true"/>
              </a:rPr>
              <a:t>نسبة الذكاء: هي مقارنة بين عمر الطفل الزمني وعمره العقلي.</a:t>
            </a:r>
          </a:p>
          <a:p>
            <a:pPr algn="r" rtl="true" marL="667210" indent="-333605" lvl="1">
              <a:lnSpc>
                <a:spcPts val="4326"/>
              </a:lnSpc>
              <a:buFont typeface="Arial"/>
              <a:buChar char="•"/>
            </a:pPr>
            <a:r>
              <a:rPr lang="ar-EG" sz="3090">
                <a:solidFill>
                  <a:srgbClr val="F4F4F4"/>
                </a:solidFill>
                <a:latin typeface="Tajawal"/>
                <a:ea typeface="Tajawal"/>
                <a:cs typeface="Tajawal"/>
                <a:sym typeface="Tajawal"/>
                <a:rtl val="true"/>
              </a:rPr>
              <a:t>يتم تحديدها من خلال الاجابات الصحيحة اللتي تمت الاجابة عليها.</a:t>
            </a:r>
          </a:p>
          <a:p>
            <a:pPr algn="r" rtl="true">
              <a:lnSpc>
                <a:spcPts val="4326"/>
              </a:lnSpc>
              <a:spcBef>
                <a:spcPct val="0"/>
              </a:spcBef>
            </a:pPr>
          </a:p>
        </p:txBody>
      </p:sp>
      <p:sp>
        <p:nvSpPr>
          <p:cNvPr name="TextBox 11" id="11"/>
          <p:cNvSpPr txBox="true"/>
          <p:nvPr/>
        </p:nvSpPr>
        <p:spPr>
          <a:xfrm rot="0">
            <a:off x="9144000" y="1014413"/>
            <a:ext cx="8115300" cy="1038225"/>
          </a:xfrm>
          <a:prstGeom prst="rect">
            <a:avLst/>
          </a:prstGeom>
        </p:spPr>
        <p:txBody>
          <a:bodyPr anchor="t" rtlCol="false" tIns="0" lIns="0" bIns="0" rIns="0">
            <a:spAutoFit/>
          </a:bodyPr>
          <a:lstStyle/>
          <a:p>
            <a:pPr algn="r" rtl="true">
              <a:lnSpc>
                <a:spcPts val="7200"/>
              </a:lnSpc>
              <a:spcBef>
                <a:spcPct val="0"/>
              </a:spcBef>
            </a:pPr>
            <a:r>
              <a:rPr lang="ar-EG" b="true" sz="6000">
                <a:solidFill>
                  <a:srgbClr val="F4F4F4"/>
                </a:solidFill>
                <a:latin typeface="Tajawal Bold"/>
                <a:ea typeface="Tajawal Bold"/>
                <a:cs typeface="Tajawal Bold"/>
                <a:sym typeface="Tajawal Bold"/>
                <a:rtl val="true"/>
              </a:rPr>
              <a:t>استخراج نسبة الذكاء </a:t>
            </a:r>
          </a:p>
        </p:txBody>
      </p:sp>
      <p:sp>
        <p:nvSpPr>
          <p:cNvPr name="TextBox 12" id="12"/>
          <p:cNvSpPr txBox="true"/>
          <p:nvPr/>
        </p:nvSpPr>
        <p:spPr>
          <a:xfrm rot="0">
            <a:off x="6939846" y="3660883"/>
            <a:ext cx="10117483" cy="1647487"/>
          </a:xfrm>
          <a:prstGeom prst="rect">
            <a:avLst/>
          </a:prstGeom>
        </p:spPr>
        <p:txBody>
          <a:bodyPr anchor="t" rtlCol="false" tIns="0" lIns="0" bIns="0" rIns="0">
            <a:spAutoFit/>
          </a:bodyPr>
          <a:lstStyle/>
          <a:p>
            <a:pPr algn="r" rtl="true">
              <a:lnSpc>
                <a:spcPts val="4218"/>
              </a:lnSpc>
              <a:spcBef>
                <a:spcPct val="0"/>
              </a:spcBef>
            </a:pPr>
            <a:r>
              <a:rPr lang="ar-EG" b="true" sz="3013">
                <a:solidFill>
                  <a:srgbClr val="F4F4F4"/>
                </a:solidFill>
                <a:latin typeface="Tajawal Bold"/>
                <a:ea typeface="Tajawal Bold"/>
                <a:cs typeface="Tajawal Bold"/>
                <a:sym typeface="Tajawal Bold"/>
                <a:rtl val="true"/>
              </a:rPr>
              <a:t>مثال:</a:t>
            </a:r>
            <a:r>
              <a:rPr lang="ar-EG" sz="3013">
                <a:solidFill>
                  <a:srgbClr val="F4F4F4"/>
                </a:solidFill>
                <a:latin typeface="Tajawal"/>
                <a:ea typeface="Tajawal"/>
                <a:cs typeface="Tajawal"/>
                <a:sym typeface="Tajawal"/>
                <a:rtl val="true"/>
              </a:rPr>
              <a:t> إذا استطاع طفل في الخامسة من عمره الاجابة على الاسئلة المعدة لاطفال السادسة ولم يجب عن أي سؤال من أسئلة اطفال السابعة. كيف يتم استخراج نسبة ذكائة ؟</a:t>
            </a:r>
          </a:p>
        </p:txBody>
      </p:sp>
      <p:sp>
        <p:nvSpPr>
          <p:cNvPr name="TextBox 13" id="13"/>
          <p:cNvSpPr txBox="true"/>
          <p:nvPr/>
        </p:nvSpPr>
        <p:spPr>
          <a:xfrm rot="0">
            <a:off x="11636591" y="9447890"/>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F4F4F4"/>
                </a:solidFill>
                <a:latin typeface="Open Sans"/>
                <a:ea typeface="Open Sans"/>
                <a:cs typeface="Open Sans"/>
                <a:sym typeface="Open Sans"/>
              </a:rPr>
              <a:t>14</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C4DFE7"/>
        </a:solidFill>
      </p:bgPr>
    </p:bg>
    <p:spTree>
      <p:nvGrpSpPr>
        <p:cNvPr id="1" name=""/>
        <p:cNvGrpSpPr/>
        <p:nvPr/>
      </p:nvGrpSpPr>
      <p:grpSpPr>
        <a:xfrm>
          <a:off x="0" y="0"/>
          <a:ext cx="0" cy="0"/>
          <a:chOff x="0" y="0"/>
          <a:chExt cx="0" cy="0"/>
        </a:xfrm>
      </p:grpSpPr>
      <p:sp>
        <p:nvSpPr>
          <p:cNvPr name="Freeform 2" id="2"/>
          <p:cNvSpPr/>
          <p:nvPr/>
        </p:nvSpPr>
        <p:spPr>
          <a:xfrm flipH="true" flipV="false" rot="0">
            <a:off x="15823185" y="1150884"/>
            <a:ext cx="678758" cy="586200"/>
          </a:xfrm>
          <a:custGeom>
            <a:avLst/>
            <a:gdLst/>
            <a:ahLst/>
            <a:cxnLst/>
            <a:rect r="r" b="b" t="t" l="l"/>
            <a:pathLst>
              <a:path h="586200" w="678758">
                <a:moveTo>
                  <a:pt x="678758" y="0"/>
                </a:moveTo>
                <a:lnTo>
                  <a:pt x="0" y="0"/>
                </a:lnTo>
                <a:lnTo>
                  <a:pt x="0" y="586200"/>
                </a:lnTo>
                <a:lnTo>
                  <a:pt x="678758" y="586200"/>
                </a:lnTo>
                <a:lnTo>
                  <a:pt x="6787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851308" y="2793555"/>
            <a:ext cx="12311257" cy="8472873"/>
          </a:xfrm>
          <a:prstGeom prst="rect">
            <a:avLst/>
          </a:prstGeom>
        </p:spPr>
        <p:txBody>
          <a:bodyPr anchor="t" rtlCol="false" tIns="0" lIns="0" bIns="0" rIns="0">
            <a:spAutoFit/>
          </a:bodyPr>
          <a:lstStyle/>
          <a:p>
            <a:pPr algn="r" rtl="true" marL="684909" indent="-342454" lvl="1">
              <a:lnSpc>
                <a:spcPts val="4441"/>
              </a:lnSpc>
              <a:buFont typeface="Arial"/>
              <a:buChar char="•"/>
            </a:pPr>
            <a:r>
              <a:rPr lang="ar-EG" sz="3172">
                <a:solidFill>
                  <a:srgbClr val="000000"/>
                </a:solidFill>
                <a:latin typeface="Tajawal"/>
                <a:ea typeface="Tajawal"/>
                <a:cs typeface="Tajawal"/>
                <a:sym typeface="Tajawal"/>
                <a:rtl val="true"/>
              </a:rPr>
              <a:t>الكثير من الناس يعتقد ان درجة الذكاء ثابتة لا تتغير.</a:t>
            </a:r>
          </a:p>
          <a:p>
            <a:pPr algn="r" rtl="true">
              <a:lnSpc>
                <a:spcPts val="4441"/>
              </a:lnSpc>
            </a:pPr>
          </a:p>
          <a:p>
            <a:pPr algn="r" rtl="true" marL="684909" indent="-342454" lvl="1">
              <a:lnSpc>
                <a:spcPts val="4441"/>
              </a:lnSpc>
              <a:buFont typeface="Arial"/>
              <a:buChar char="•"/>
            </a:pPr>
            <a:r>
              <a:rPr lang="ar-EG" sz="3172">
                <a:solidFill>
                  <a:srgbClr val="000000"/>
                </a:solidFill>
                <a:latin typeface="Tajawal"/>
                <a:ea typeface="Tajawal"/>
                <a:cs typeface="Tajawal"/>
                <a:sym typeface="Tajawal"/>
                <a:rtl val="true"/>
              </a:rPr>
              <a:t>الحقيقة ان درجات الذكاء متغيرة.</a:t>
            </a:r>
          </a:p>
          <a:p>
            <a:pPr algn="r" rtl="true">
              <a:lnSpc>
                <a:spcPts val="4441"/>
              </a:lnSpc>
            </a:pPr>
          </a:p>
          <a:p>
            <a:pPr algn="r" rtl="true" marL="684909" indent="-342454" lvl="1">
              <a:lnSpc>
                <a:spcPts val="4441"/>
              </a:lnSpc>
              <a:buFont typeface="Arial"/>
              <a:buChar char="•"/>
            </a:pPr>
            <a:r>
              <a:rPr lang="ar-EG" sz="3172">
                <a:solidFill>
                  <a:srgbClr val="000000"/>
                </a:solidFill>
                <a:latin typeface="Tajawal"/>
                <a:ea typeface="Tajawal"/>
                <a:cs typeface="Tajawal"/>
                <a:sym typeface="Tajawal"/>
                <a:rtl val="true"/>
              </a:rPr>
              <a:t>خاصة عند الاطفال دون العاشرة.</a:t>
            </a:r>
          </a:p>
          <a:p>
            <a:pPr algn="r" rtl="true">
              <a:lnSpc>
                <a:spcPts val="4441"/>
              </a:lnSpc>
            </a:pPr>
          </a:p>
          <a:p>
            <a:pPr algn="r" rtl="true" marL="684909" indent="-342454" lvl="1">
              <a:lnSpc>
                <a:spcPts val="4441"/>
              </a:lnSpc>
              <a:buFont typeface="Arial"/>
              <a:buChar char="•"/>
            </a:pPr>
            <a:r>
              <a:rPr lang="ar-EG" sz="3172">
                <a:solidFill>
                  <a:srgbClr val="000000"/>
                </a:solidFill>
                <a:latin typeface="Tajawal"/>
                <a:ea typeface="Tajawal"/>
                <a:cs typeface="Tajawal"/>
                <a:sym typeface="Tajawal"/>
                <a:rtl val="true"/>
              </a:rPr>
              <a:t>وقد يحدث ذلك لعدة اسباب منها تغيرات في الدافعية او ظروف الاختبار او غرابة فقرات الاختبار.</a:t>
            </a:r>
          </a:p>
          <a:p>
            <a:pPr algn="r" rtl="true">
              <a:lnSpc>
                <a:spcPts val="4441"/>
              </a:lnSpc>
            </a:pPr>
          </a:p>
          <a:p>
            <a:pPr algn="r" rtl="true">
              <a:lnSpc>
                <a:spcPts val="4441"/>
              </a:lnSpc>
            </a:pPr>
            <a:r>
              <a:rPr lang="ar-EG" sz="3172">
                <a:solidFill>
                  <a:srgbClr val="000000"/>
                </a:solidFill>
                <a:latin typeface="Tajawal"/>
                <a:ea typeface="Tajawal"/>
                <a:cs typeface="Tajawal"/>
                <a:sym typeface="Tajawal"/>
                <a:rtl val="true"/>
              </a:rPr>
              <a:t> </a:t>
            </a:r>
          </a:p>
          <a:p>
            <a:pPr algn="r" rtl="true">
              <a:lnSpc>
                <a:spcPts val="4441"/>
              </a:lnSpc>
            </a:pPr>
          </a:p>
          <a:p>
            <a:pPr algn="ctr" rtl="true">
              <a:lnSpc>
                <a:spcPts val="4441"/>
              </a:lnSpc>
            </a:pPr>
          </a:p>
          <a:p>
            <a:pPr algn="l">
              <a:lnSpc>
                <a:spcPts val="4441"/>
              </a:lnSpc>
            </a:pPr>
          </a:p>
          <a:p>
            <a:pPr algn="ctr" rtl="true">
              <a:lnSpc>
                <a:spcPts val="4441"/>
              </a:lnSpc>
            </a:pPr>
          </a:p>
          <a:p>
            <a:pPr algn="ctr">
              <a:lnSpc>
                <a:spcPts val="4441"/>
              </a:lnSpc>
              <a:spcBef>
                <a:spcPct val="0"/>
              </a:spcBef>
            </a:pPr>
          </a:p>
        </p:txBody>
      </p:sp>
      <p:sp>
        <p:nvSpPr>
          <p:cNvPr name="Freeform 4" id="4"/>
          <p:cNvSpPr/>
          <p:nvPr/>
        </p:nvSpPr>
        <p:spPr>
          <a:xfrm flipH="false" flipV="false" rot="-1443808">
            <a:off x="-54841" y="191924"/>
            <a:ext cx="7315200" cy="1290135"/>
          </a:xfrm>
          <a:custGeom>
            <a:avLst/>
            <a:gdLst/>
            <a:ahLst/>
            <a:cxnLst/>
            <a:rect r="r" b="b" t="t" l="l"/>
            <a:pathLst>
              <a:path h="1290135" w="7315200">
                <a:moveTo>
                  <a:pt x="0" y="0"/>
                </a:moveTo>
                <a:lnTo>
                  <a:pt x="7315200" y="0"/>
                </a:lnTo>
                <a:lnTo>
                  <a:pt x="7315200" y="1290135"/>
                </a:lnTo>
                <a:lnTo>
                  <a:pt x="0" y="12901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9296487" y="912759"/>
            <a:ext cx="5553909" cy="1160589"/>
          </a:xfrm>
          <a:prstGeom prst="rect">
            <a:avLst/>
          </a:prstGeom>
        </p:spPr>
        <p:txBody>
          <a:bodyPr anchor="t" rtlCol="false" tIns="0" lIns="0" bIns="0" rIns="0">
            <a:spAutoFit/>
          </a:bodyPr>
          <a:lstStyle/>
          <a:p>
            <a:pPr algn="ctr" rtl="true">
              <a:lnSpc>
                <a:spcPts val="8480"/>
              </a:lnSpc>
              <a:spcBef>
                <a:spcPct val="0"/>
              </a:spcBef>
            </a:pPr>
            <a:r>
              <a:rPr lang="ar-EG" b="true" sz="6057">
                <a:solidFill>
                  <a:srgbClr val="000000"/>
                </a:solidFill>
                <a:latin typeface="Tajawal Bold"/>
                <a:ea typeface="Tajawal Bold"/>
                <a:cs typeface="Tajawal Bold"/>
                <a:sym typeface="Tajawal Bold"/>
                <a:rtl val="true"/>
              </a:rPr>
              <a:t>ثبات درجات الذكاء</a:t>
            </a:r>
          </a:p>
        </p:txBody>
      </p:sp>
      <p:sp>
        <p:nvSpPr>
          <p:cNvPr name="TextBox 6" id="6"/>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15</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A2B6C3"/>
        </a:solidFill>
      </p:bgPr>
    </p:bg>
    <p:spTree>
      <p:nvGrpSpPr>
        <p:cNvPr id="1" name=""/>
        <p:cNvGrpSpPr/>
        <p:nvPr/>
      </p:nvGrpSpPr>
      <p:grpSpPr>
        <a:xfrm>
          <a:off x="0" y="0"/>
          <a:ext cx="0" cy="0"/>
          <a:chOff x="0" y="0"/>
          <a:chExt cx="0" cy="0"/>
        </a:xfrm>
      </p:grpSpPr>
      <p:grpSp>
        <p:nvGrpSpPr>
          <p:cNvPr name="Group 2" id="2"/>
          <p:cNvGrpSpPr/>
          <p:nvPr/>
        </p:nvGrpSpPr>
        <p:grpSpPr>
          <a:xfrm rot="-1016539">
            <a:off x="837613" y="4090284"/>
            <a:ext cx="5101815" cy="1543050"/>
            <a:chOff x="0" y="0"/>
            <a:chExt cx="1343688" cy="406400"/>
          </a:xfrm>
        </p:grpSpPr>
        <p:sp>
          <p:nvSpPr>
            <p:cNvPr name="Freeform 3" id="3"/>
            <p:cNvSpPr/>
            <p:nvPr/>
          </p:nvSpPr>
          <p:spPr>
            <a:xfrm flipH="false" flipV="false" rot="0">
              <a:off x="0" y="0"/>
              <a:ext cx="1343688" cy="406400"/>
            </a:xfrm>
            <a:custGeom>
              <a:avLst/>
              <a:gdLst/>
              <a:ahLst/>
              <a:cxnLst/>
              <a:rect r="r" b="b" t="t" l="l"/>
              <a:pathLst>
                <a:path h="406400" w="1343688">
                  <a:moveTo>
                    <a:pt x="1343688" y="0"/>
                  </a:moveTo>
                  <a:lnTo>
                    <a:pt x="0" y="0"/>
                  </a:lnTo>
                  <a:lnTo>
                    <a:pt x="101600" y="203200"/>
                  </a:lnTo>
                  <a:lnTo>
                    <a:pt x="0" y="406400"/>
                  </a:lnTo>
                  <a:lnTo>
                    <a:pt x="1343688" y="406400"/>
                  </a:lnTo>
                  <a:lnTo>
                    <a:pt x="1242088" y="203200"/>
                  </a:lnTo>
                  <a:lnTo>
                    <a:pt x="1343688" y="0"/>
                  </a:lnTo>
                  <a:close/>
                </a:path>
              </a:pathLst>
            </a:custGeom>
            <a:solidFill>
              <a:srgbClr val="6A5C51"/>
            </a:solidFill>
          </p:spPr>
        </p:sp>
        <p:sp>
          <p:nvSpPr>
            <p:cNvPr name="TextBox 4" id="4"/>
            <p:cNvSpPr txBox="true"/>
            <p:nvPr/>
          </p:nvSpPr>
          <p:spPr>
            <a:xfrm>
              <a:off x="88900" y="-47625"/>
              <a:ext cx="1165888" cy="454025"/>
            </a:xfrm>
            <a:prstGeom prst="rect">
              <a:avLst/>
            </a:prstGeom>
          </p:spPr>
          <p:txBody>
            <a:bodyPr anchor="ctr" rtlCol="false" tIns="50800" lIns="50800" bIns="50800" rIns="50800"/>
            <a:lstStyle/>
            <a:p>
              <a:pPr algn="ctr">
                <a:lnSpc>
                  <a:spcPts val="3675"/>
                </a:lnSpc>
              </a:pPr>
            </a:p>
          </p:txBody>
        </p:sp>
      </p:grpSp>
      <p:grpSp>
        <p:nvGrpSpPr>
          <p:cNvPr name="Group 5" id="5"/>
          <p:cNvGrpSpPr/>
          <p:nvPr/>
        </p:nvGrpSpPr>
        <p:grpSpPr>
          <a:xfrm rot="-977026">
            <a:off x="528562" y="528562"/>
            <a:ext cx="4422192" cy="442219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266" y="0"/>
                  </a:moveTo>
                  <a:lnTo>
                    <a:pt x="772534" y="0"/>
                  </a:lnTo>
                  <a:cubicBezTo>
                    <a:pt x="783213" y="0"/>
                    <a:pt x="793455" y="4242"/>
                    <a:pt x="801006" y="11794"/>
                  </a:cubicBezTo>
                  <a:cubicBezTo>
                    <a:pt x="808558" y="19345"/>
                    <a:pt x="812800" y="29587"/>
                    <a:pt x="812800" y="40266"/>
                  </a:cubicBezTo>
                  <a:lnTo>
                    <a:pt x="812800" y="772534"/>
                  </a:lnTo>
                  <a:cubicBezTo>
                    <a:pt x="812800" y="783213"/>
                    <a:pt x="808558" y="793455"/>
                    <a:pt x="801006" y="801006"/>
                  </a:cubicBezTo>
                  <a:cubicBezTo>
                    <a:pt x="793455" y="808558"/>
                    <a:pt x="783213" y="812800"/>
                    <a:pt x="772534" y="812800"/>
                  </a:cubicBezTo>
                  <a:lnTo>
                    <a:pt x="40266" y="812800"/>
                  </a:lnTo>
                  <a:cubicBezTo>
                    <a:pt x="29587" y="812800"/>
                    <a:pt x="19345" y="808558"/>
                    <a:pt x="11794" y="801006"/>
                  </a:cubicBezTo>
                  <a:cubicBezTo>
                    <a:pt x="4242" y="793455"/>
                    <a:pt x="0" y="783213"/>
                    <a:pt x="0" y="772534"/>
                  </a:cubicBezTo>
                  <a:lnTo>
                    <a:pt x="0" y="40266"/>
                  </a:lnTo>
                  <a:cubicBezTo>
                    <a:pt x="0" y="29587"/>
                    <a:pt x="4242" y="19345"/>
                    <a:pt x="11794" y="11794"/>
                  </a:cubicBezTo>
                  <a:cubicBezTo>
                    <a:pt x="19345" y="4242"/>
                    <a:pt x="29587" y="0"/>
                    <a:pt x="40266" y="0"/>
                  </a:cubicBezTo>
                  <a:close/>
                </a:path>
              </a:pathLst>
            </a:custGeom>
            <a:blipFill>
              <a:blip r:embed="rId2"/>
              <a:stretch>
                <a:fillRect l="0" t="0" r="0" b="0"/>
              </a:stretch>
            </a:blipFill>
          </p:spPr>
        </p:sp>
      </p:grpSp>
      <p:sp>
        <p:nvSpPr>
          <p:cNvPr name="TextBox 7" id="7"/>
          <p:cNvSpPr txBox="true"/>
          <p:nvPr/>
        </p:nvSpPr>
        <p:spPr>
          <a:xfrm rot="0">
            <a:off x="3388521" y="3853260"/>
            <a:ext cx="11614084" cy="3076575"/>
          </a:xfrm>
          <a:prstGeom prst="rect">
            <a:avLst/>
          </a:prstGeom>
        </p:spPr>
        <p:txBody>
          <a:bodyPr anchor="t" rtlCol="false" tIns="0" lIns="0" bIns="0" rIns="0">
            <a:spAutoFit/>
          </a:bodyPr>
          <a:lstStyle/>
          <a:p>
            <a:pPr algn="ctr" rtl="true">
              <a:lnSpc>
                <a:spcPts val="11466"/>
              </a:lnSpc>
            </a:pPr>
            <a:r>
              <a:rPr lang="ar-EG" b="true" sz="9555">
                <a:solidFill>
                  <a:srgbClr val="3A445A"/>
                </a:solidFill>
                <a:latin typeface="Tajawal Bold"/>
                <a:ea typeface="Tajawal Bold"/>
                <a:cs typeface="Tajawal Bold"/>
                <a:sym typeface="Tajawal Bold"/>
                <a:rtl val="true"/>
              </a:rPr>
              <a:t>الجزء الثاني </a:t>
            </a:r>
          </a:p>
          <a:p>
            <a:pPr algn="ctr" rtl="true">
              <a:lnSpc>
                <a:spcPts val="11466"/>
              </a:lnSpc>
              <a:spcBef>
                <a:spcPct val="0"/>
              </a:spcBef>
            </a:pPr>
          </a:p>
        </p:txBody>
      </p:sp>
      <p:sp>
        <p:nvSpPr>
          <p:cNvPr name="TextBox 8" id="8"/>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16</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10800000">
            <a:off x="-7486024" y="-351530"/>
            <a:ext cx="13031070" cy="11284968"/>
            <a:chOff x="0" y="0"/>
            <a:chExt cx="3619627" cy="3134614"/>
          </a:xfrm>
        </p:grpSpPr>
        <p:sp>
          <p:nvSpPr>
            <p:cNvPr name="Freeform 3" id="3"/>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CA9165"/>
            </a:solidFill>
          </p:spPr>
        </p:sp>
      </p:grpSp>
      <p:sp>
        <p:nvSpPr>
          <p:cNvPr name="TextBox 4" id="4"/>
          <p:cNvSpPr txBox="true"/>
          <p:nvPr/>
        </p:nvSpPr>
        <p:spPr>
          <a:xfrm rot="0">
            <a:off x="1739671" y="2900275"/>
            <a:ext cx="15889772" cy="5583936"/>
          </a:xfrm>
          <a:prstGeom prst="rect">
            <a:avLst/>
          </a:prstGeom>
        </p:spPr>
        <p:txBody>
          <a:bodyPr anchor="t" rtlCol="false" tIns="0" lIns="0" bIns="0" rIns="0">
            <a:spAutoFit/>
          </a:bodyPr>
          <a:lstStyle/>
          <a:p>
            <a:pPr algn="r" rtl="true">
              <a:lnSpc>
                <a:spcPts val="3345"/>
              </a:lnSpc>
              <a:spcBef>
                <a:spcPct val="0"/>
              </a:spcBef>
            </a:pPr>
          </a:p>
          <a:p>
            <a:pPr algn="r" rtl="true" marL="570962" indent="-285481" lvl="1">
              <a:lnSpc>
                <a:spcPts val="3702"/>
              </a:lnSpc>
              <a:spcBef>
                <a:spcPct val="0"/>
              </a:spcBef>
              <a:buFont typeface="Arial"/>
              <a:buChar char="•"/>
            </a:pPr>
            <a:r>
              <a:rPr lang="ar-EG" sz="2644">
                <a:solidFill>
                  <a:srgbClr val="000000"/>
                </a:solidFill>
                <a:latin typeface="Tajawal"/>
                <a:ea typeface="Tajawal"/>
                <a:cs typeface="Tajawal"/>
                <a:sym typeface="Tajawal"/>
                <a:rtl val="true"/>
              </a:rPr>
              <a:t>موضوع الوراثة و</a:t>
            </a:r>
            <a:r>
              <a:rPr lang="ar-EG" sz="2644">
                <a:solidFill>
                  <a:srgbClr val="000000"/>
                </a:solidFill>
                <a:latin typeface="Tajawal"/>
                <a:ea typeface="Tajawal"/>
                <a:cs typeface="Tajawal"/>
                <a:sym typeface="Tajawal"/>
                <a:rtl val="true"/>
              </a:rPr>
              <a:t>الذكاء هو موضوع قديم ومثير للجدل، يتأرجح بين اعتبار الوراثة هي العامل الحاسم، وبين إعطاء الأهمية الأكبر للبيئة.</a:t>
            </a:r>
          </a:p>
          <a:p>
            <a:pPr algn="r" rtl="true" marL="570962" indent="-285481" lvl="1">
              <a:lnSpc>
                <a:spcPts val="3702"/>
              </a:lnSpc>
              <a:spcBef>
                <a:spcPct val="0"/>
              </a:spcBef>
              <a:buFont typeface="Arial"/>
              <a:buChar char="•"/>
            </a:pPr>
            <a:r>
              <a:rPr lang="ar-EG" sz="2644">
                <a:solidFill>
                  <a:srgbClr val="000000"/>
                </a:solidFill>
                <a:latin typeface="Tajawal"/>
                <a:ea typeface="Tajawal"/>
                <a:cs typeface="Tajawal"/>
                <a:sym typeface="Tajawal"/>
                <a:rtl val="true"/>
              </a:rPr>
              <a:t>يرى العالم الأمريكي جنسن أن الوراثة تلعب دورا كبيرا في تحديد مستوى الذكاء، ويقدر تأثيرها بحوالي </a:t>
            </a:r>
            <a:r>
              <a:rPr lang="en-US" sz="2644">
                <a:solidFill>
                  <a:srgbClr val="000000"/>
                </a:solidFill>
                <a:latin typeface="Tajawal"/>
                <a:ea typeface="Tajawal"/>
                <a:cs typeface="Tajawal"/>
                <a:sym typeface="Tajawal"/>
              </a:rPr>
              <a:t>80</a:t>
            </a:r>
            <a:r>
              <a:rPr lang="ar-EG" sz="2644">
                <a:solidFill>
                  <a:srgbClr val="000000"/>
                </a:solidFill>
                <a:latin typeface="Tajawal"/>
                <a:ea typeface="Tajawal"/>
                <a:cs typeface="Tajawal"/>
                <a:sym typeface="Tajawal"/>
                <a:rtl val="true"/>
              </a:rPr>
              <a:t>%.</a:t>
            </a:r>
          </a:p>
          <a:p>
            <a:pPr algn="r" rtl="true" marL="570962" indent="-285481" lvl="1">
              <a:lnSpc>
                <a:spcPts val="3702"/>
              </a:lnSpc>
              <a:spcBef>
                <a:spcPct val="0"/>
              </a:spcBef>
              <a:buFont typeface="Arial"/>
              <a:buChar char="•"/>
            </a:pPr>
            <a:r>
              <a:rPr lang="ar-EG" sz="2644">
                <a:solidFill>
                  <a:srgbClr val="000000"/>
                </a:solidFill>
                <a:latin typeface="Tajawal"/>
                <a:ea typeface="Tajawal"/>
                <a:cs typeface="Tajawal"/>
                <a:sym typeface="Tajawal"/>
                <a:rtl val="true"/>
              </a:rPr>
              <a:t>على</a:t>
            </a:r>
            <a:r>
              <a:rPr lang="ar-EG" sz="2644">
                <a:solidFill>
                  <a:srgbClr val="000000"/>
                </a:solidFill>
                <a:latin typeface="Tajawal"/>
                <a:ea typeface="Tajawal"/>
                <a:cs typeface="Tajawal"/>
                <a:sym typeface="Tajawal"/>
                <a:rtl val="true"/>
              </a:rPr>
              <a:t> الجانب الآخر، يرى العالم ليون كامن أن البيئة هي العامل الأكثر تأثيرا في الذكاء، ويقلل من أهمية الوراثة.</a:t>
            </a:r>
          </a:p>
          <a:p>
            <a:pPr algn="r" rtl="true" marL="570962" indent="-285481" lvl="1">
              <a:lnSpc>
                <a:spcPts val="3702"/>
              </a:lnSpc>
              <a:spcBef>
                <a:spcPct val="0"/>
              </a:spcBef>
              <a:buFont typeface="Arial"/>
              <a:buChar char="•"/>
            </a:pPr>
            <a:r>
              <a:rPr lang="ar-EG" sz="2644">
                <a:solidFill>
                  <a:srgbClr val="000000"/>
                </a:solidFill>
                <a:latin typeface="Tajawal"/>
                <a:ea typeface="Tajawal"/>
                <a:cs typeface="Tajawal"/>
                <a:sym typeface="Tajawal"/>
                <a:rtl val="true"/>
              </a:rPr>
              <a:t>يرى الكثير من العلماء أن كلا من الوراثة والبيئة يلعبان دورا هاما في تحديد مستوى الذكاء، وأن كلا منهما يؤثر في الآخر.</a:t>
            </a:r>
          </a:p>
          <a:p>
            <a:pPr algn="r" rtl="true" marL="570962" indent="-285481" lvl="1">
              <a:lnSpc>
                <a:spcPts val="3702"/>
              </a:lnSpc>
              <a:spcBef>
                <a:spcPct val="0"/>
              </a:spcBef>
              <a:buFont typeface="Arial"/>
              <a:buChar char="•"/>
            </a:pPr>
            <a:r>
              <a:rPr lang="ar-EG" sz="2644">
                <a:solidFill>
                  <a:srgbClr val="000000"/>
                </a:solidFill>
                <a:latin typeface="Tajawal"/>
                <a:ea typeface="Tajawal"/>
                <a:cs typeface="Tajawal"/>
                <a:sym typeface="Tajawal"/>
                <a:rtl val="true"/>
              </a:rPr>
              <a:t> تزودنا الوراثة بمجموعة من الخصائص والمهارات التي تؤثر في سرعة تعاملنا مع بعض المهمات العقلية.</a:t>
            </a:r>
          </a:p>
          <a:p>
            <a:pPr algn="r" rtl="true" marL="570962" indent="-285481" lvl="1">
              <a:lnSpc>
                <a:spcPts val="3702"/>
              </a:lnSpc>
              <a:spcBef>
                <a:spcPct val="0"/>
              </a:spcBef>
              <a:buFont typeface="Arial"/>
              <a:buChar char="•"/>
            </a:pPr>
            <a:r>
              <a:rPr lang="ar-EG" sz="2644">
                <a:solidFill>
                  <a:srgbClr val="000000"/>
                </a:solidFill>
                <a:latin typeface="Tajawal"/>
                <a:ea typeface="Tajawal"/>
                <a:cs typeface="Tajawal"/>
                <a:sym typeface="Tajawal"/>
                <a:rtl val="true"/>
              </a:rPr>
              <a:t>تلعب البيئة دورا حاسما في صقل هذه الخصائص والمهارات وتطويرها إلى أقصى مستوى ممكن.</a:t>
            </a:r>
          </a:p>
          <a:p>
            <a:pPr algn="r" rtl="true" marL="570962" indent="-285481" lvl="1">
              <a:lnSpc>
                <a:spcPts val="3702"/>
              </a:lnSpc>
              <a:spcBef>
                <a:spcPct val="0"/>
              </a:spcBef>
              <a:buFont typeface="Arial"/>
              <a:buChar char="•"/>
            </a:pPr>
            <a:r>
              <a:rPr lang="ar-EG" sz="2644">
                <a:solidFill>
                  <a:srgbClr val="000000"/>
                </a:solidFill>
                <a:latin typeface="Tajawal"/>
                <a:ea typeface="Tajawal"/>
                <a:cs typeface="Tajawal"/>
                <a:sym typeface="Tajawal"/>
                <a:rtl val="true"/>
              </a:rPr>
              <a:t> الوراثة والبيئة كلاهما عاملان مؤثران في الذكاء، ولا يمكن إهمال دور أي منهما. الوراثة تهيئ الأساس، والبيئة تقوم بالتطوير والتنمية.</a:t>
            </a:r>
          </a:p>
          <a:p>
            <a:pPr algn="l">
              <a:lnSpc>
                <a:spcPts val="3464"/>
              </a:lnSpc>
              <a:spcBef>
                <a:spcPct val="0"/>
              </a:spcBef>
            </a:pPr>
          </a:p>
        </p:txBody>
      </p:sp>
      <p:sp>
        <p:nvSpPr>
          <p:cNvPr name="Freeform 5" id="5"/>
          <p:cNvSpPr/>
          <p:nvPr/>
        </p:nvSpPr>
        <p:spPr>
          <a:xfrm flipH="true" flipV="false" rot="0">
            <a:off x="16007740" y="1028700"/>
            <a:ext cx="678758" cy="586200"/>
          </a:xfrm>
          <a:custGeom>
            <a:avLst/>
            <a:gdLst/>
            <a:ahLst/>
            <a:cxnLst/>
            <a:rect r="r" b="b" t="t" l="l"/>
            <a:pathLst>
              <a:path h="586200" w="678758">
                <a:moveTo>
                  <a:pt x="678758" y="0"/>
                </a:moveTo>
                <a:lnTo>
                  <a:pt x="0" y="0"/>
                </a:lnTo>
                <a:lnTo>
                  <a:pt x="0" y="586200"/>
                </a:lnTo>
                <a:lnTo>
                  <a:pt x="678758" y="586200"/>
                </a:lnTo>
                <a:lnTo>
                  <a:pt x="6787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028700" y="480060"/>
            <a:ext cx="5228676" cy="2614338"/>
            <a:chOff x="0" y="0"/>
            <a:chExt cx="812800" cy="406400"/>
          </a:xfrm>
        </p:grpSpPr>
        <p:sp>
          <p:nvSpPr>
            <p:cNvPr name="Freeform 7" id="7"/>
            <p:cNvSpPr/>
            <p:nvPr/>
          </p:nvSpPr>
          <p:spPr>
            <a:xfrm flipH="false" flipV="false" rot="0">
              <a:off x="0" y="0"/>
              <a:ext cx="812800" cy="406400"/>
            </a:xfrm>
            <a:custGeom>
              <a:avLst/>
              <a:gdLst/>
              <a:ahLst/>
              <a:cxnLst/>
              <a:rect r="r" b="b" t="t" l="l"/>
              <a:pathLst>
                <a:path h="406400" w="812800">
                  <a:moveTo>
                    <a:pt x="609600" y="0"/>
                  </a:moveTo>
                  <a:cubicBezTo>
                    <a:pt x="721830" y="0"/>
                    <a:pt x="812800" y="90970"/>
                    <a:pt x="812800" y="203200"/>
                  </a:cubicBezTo>
                  <a:cubicBezTo>
                    <a:pt x="812800" y="315430"/>
                    <a:pt x="721830" y="406400"/>
                    <a:pt x="609600" y="406400"/>
                  </a:cubicBezTo>
                  <a:lnTo>
                    <a:pt x="203200" y="406400"/>
                  </a:lnTo>
                  <a:cubicBezTo>
                    <a:pt x="90970" y="406400"/>
                    <a:pt x="0" y="315430"/>
                    <a:pt x="0" y="203200"/>
                  </a:cubicBezTo>
                  <a:cubicBezTo>
                    <a:pt x="0" y="90970"/>
                    <a:pt x="90970" y="0"/>
                    <a:pt x="203200" y="0"/>
                  </a:cubicBezTo>
                  <a:lnTo>
                    <a:pt x="609600" y="0"/>
                  </a:lnTo>
                </a:path>
              </a:pathLst>
            </a:custGeom>
            <a:blipFill>
              <a:blip r:embed="rId4"/>
              <a:stretch>
                <a:fillRect l="0" t="-8621" r="0" b="-3752"/>
              </a:stretch>
            </a:blipFill>
          </p:spPr>
        </p:sp>
      </p:grpSp>
      <p:sp>
        <p:nvSpPr>
          <p:cNvPr name="TextBox 8" id="8"/>
          <p:cNvSpPr txBox="true"/>
          <p:nvPr/>
        </p:nvSpPr>
        <p:spPr>
          <a:xfrm rot="0">
            <a:off x="10764054" y="805809"/>
            <a:ext cx="5059131" cy="1095375"/>
          </a:xfrm>
          <a:prstGeom prst="rect">
            <a:avLst/>
          </a:prstGeom>
        </p:spPr>
        <p:txBody>
          <a:bodyPr anchor="t" rtlCol="false" tIns="0" lIns="0" bIns="0" rIns="0">
            <a:spAutoFit/>
          </a:bodyPr>
          <a:lstStyle/>
          <a:p>
            <a:pPr algn="r" rtl="true">
              <a:lnSpc>
                <a:spcPts val="7800"/>
              </a:lnSpc>
              <a:spcBef>
                <a:spcPct val="0"/>
              </a:spcBef>
            </a:pPr>
            <a:r>
              <a:rPr lang="ar-EG" sz="6000">
                <a:solidFill>
                  <a:srgbClr val="000000"/>
                </a:solidFill>
                <a:latin typeface="Tajawal Bold"/>
                <a:ea typeface="Tajawal Bold"/>
                <a:cs typeface="Tajawal Bold"/>
                <a:sym typeface="Tajawal Bold"/>
                <a:rtl val="true"/>
              </a:rPr>
              <a:t>الوراثة والذكاء</a:t>
            </a:r>
          </a:p>
        </p:txBody>
      </p:sp>
      <p:sp>
        <p:nvSpPr>
          <p:cNvPr name="TextBox 9" id="9"/>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17</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0" y="2180707"/>
            <a:ext cx="18288000" cy="8091806"/>
          </a:xfrm>
          <a:prstGeom prst="rect">
            <a:avLst/>
          </a:prstGeom>
        </p:spPr>
        <p:txBody>
          <a:bodyPr anchor="t" rtlCol="false" tIns="0" lIns="0" bIns="0" rIns="0">
            <a:spAutoFit/>
          </a:bodyPr>
          <a:lstStyle/>
          <a:p>
            <a:pPr algn="r" rtl="true" marL="669281" indent="-334641" lvl="1">
              <a:lnSpc>
                <a:spcPts val="4339"/>
              </a:lnSpc>
              <a:spcBef>
                <a:spcPct val="0"/>
              </a:spcBef>
              <a:buFont typeface="Arial"/>
              <a:buChar char="•"/>
            </a:pPr>
            <a:r>
              <a:rPr lang="ar-EG" sz="3099">
                <a:solidFill>
                  <a:srgbClr val="000000"/>
                </a:solidFill>
                <a:latin typeface="Tajawal"/>
                <a:ea typeface="Tajawal"/>
                <a:cs typeface="Tajawal"/>
                <a:sym typeface="Tajawal"/>
                <a:rtl val="true"/>
              </a:rPr>
              <a:t>تنوع</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عو</a:t>
            </a:r>
            <a:r>
              <a:rPr lang="ar-EG" sz="3099">
                <a:solidFill>
                  <a:srgbClr val="000000"/>
                </a:solidFill>
                <a:latin typeface="Tajawal"/>
                <a:ea typeface="Tajawal"/>
                <a:cs typeface="Tajawal"/>
                <a:sym typeface="Tajawal"/>
                <a:rtl val="true"/>
              </a:rPr>
              <a:t>ام</a:t>
            </a:r>
            <a:r>
              <a:rPr lang="ar-EG" sz="3099">
                <a:solidFill>
                  <a:srgbClr val="000000"/>
                </a:solidFill>
                <a:latin typeface="Tajawal"/>
                <a:ea typeface="Tajawal"/>
                <a:cs typeface="Tajawal"/>
                <a:sym typeface="Tajawal"/>
                <a:rtl val="true"/>
              </a:rPr>
              <a:t>ل </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لبيئ</a:t>
            </a:r>
            <a:r>
              <a:rPr lang="ar-EG" sz="3099">
                <a:solidFill>
                  <a:srgbClr val="000000"/>
                </a:solidFill>
                <a:latin typeface="Tajawal"/>
                <a:ea typeface="Tajawal"/>
                <a:cs typeface="Tajawal"/>
                <a:sym typeface="Tajawal"/>
                <a:rtl val="true"/>
              </a:rPr>
              <a:t>ية: الب</a:t>
            </a:r>
            <a:r>
              <a:rPr lang="ar-EG" sz="3099">
                <a:solidFill>
                  <a:srgbClr val="000000"/>
                </a:solidFill>
                <a:latin typeface="Tajawal"/>
                <a:ea typeface="Tajawal"/>
                <a:cs typeface="Tajawal"/>
                <a:sym typeface="Tajawal"/>
                <a:rtl val="true"/>
              </a:rPr>
              <a:t>يئ</a:t>
            </a:r>
            <a:r>
              <a:rPr lang="ar-EG" sz="3099">
                <a:solidFill>
                  <a:srgbClr val="000000"/>
                </a:solidFill>
                <a:latin typeface="Tajawal"/>
                <a:ea typeface="Tajawal"/>
                <a:cs typeface="Tajawal"/>
                <a:sym typeface="Tajawal"/>
                <a:rtl val="true"/>
              </a:rPr>
              <a:t>ة </a:t>
            </a:r>
            <a:r>
              <a:rPr lang="ar-EG" sz="3099">
                <a:solidFill>
                  <a:srgbClr val="000000"/>
                </a:solidFill>
                <a:latin typeface="Tajawal"/>
                <a:ea typeface="Tajawal"/>
                <a:cs typeface="Tajawal"/>
                <a:sym typeface="Tajawal"/>
                <a:rtl val="true"/>
              </a:rPr>
              <a:t>تؤثر على </a:t>
            </a:r>
            <a:r>
              <a:rPr lang="ar-EG" sz="3099">
                <a:solidFill>
                  <a:srgbClr val="000000"/>
                </a:solidFill>
                <a:latin typeface="Tajawal"/>
                <a:ea typeface="Tajawal"/>
                <a:cs typeface="Tajawal"/>
                <a:sym typeface="Tajawal"/>
                <a:rtl val="true"/>
              </a:rPr>
              <a:t>ال</a:t>
            </a:r>
            <a:r>
              <a:rPr lang="ar-EG" sz="3099">
                <a:solidFill>
                  <a:srgbClr val="000000"/>
                </a:solidFill>
                <a:latin typeface="Tajawal"/>
                <a:ea typeface="Tajawal"/>
                <a:cs typeface="Tajawal"/>
                <a:sym typeface="Tajawal"/>
                <a:rtl val="true"/>
              </a:rPr>
              <a:t>ذك</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ء بطرق م</a:t>
            </a:r>
            <a:r>
              <a:rPr lang="ar-EG" sz="3099">
                <a:solidFill>
                  <a:srgbClr val="000000"/>
                </a:solidFill>
                <a:latin typeface="Tajawal"/>
                <a:ea typeface="Tajawal"/>
                <a:cs typeface="Tajawal"/>
                <a:sym typeface="Tajawal"/>
                <a:rtl val="true"/>
              </a:rPr>
              <a:t>ت</a:t>
            </a:r>
            <a:r>
              <a:rPr lang="ar-EG" sz="3099">
                <a:solidFill>
                  <a:srgbClr val="000000"/>
                </a:solidFill>
                <a:latin typeface="Tajawal"/>
                <a:ea typeface="Tajawal"/>
                <a:cs typeface="Tajawal"/>
                <a:sym typeface="Tajawal"/>
                <a:rtl val="true"/>
              </a:rPr>
              <a:t>عددة و</a:t>
            </a:r>
            <a:r>
              <a:rPr lang="ar-EG" sz="3099">
                <a:solidFill>
                  <a:srgbClr val="000000"/>
                </a:solidFill>
                <a:latin typeface="Tajawal"/>
                <a:ea typeface="Tajawal"/>
                <a:cs typeface="Tajawal"/>
                <a:sym typeface="Tajawal"/>
                <a:rtl val="true"/>
              </a:rPr>
              <a:t>مع</a:t>
            </a:r>
            <a:r>
              <a:rPr lang="ar-EG" sz="3099">
                <a:solidFill>
                  <a:srgbClr val="000000"/>
                </a:solidFill>
                <a:latin typeface="Tajawal"/>
                <a:ea typeface="Tajawal"/>
                <a:cs typeface="Tajawal"/>
                <a:sym typeface="Tajawal"/>
                <a:rtl val="true"/>
              </a:rPr>
              <a:t>قد</a:t>
            </a:r>
            <a:r>
              <a:rPr lang="ar-EG" sz="3099">
                <a:solidFill>
                  <a:srgbClr val="000000"/>
                </a:solidFill>
                <a:latin typeface="Tajawal"/>
                <a:ea typeface="Tajawal"/>
                <a:cs typeface="Tajawal"/>
                <a:sym typeface="Tajawal"/>
                <a:rtl val="true"/>
              </a:rPr>
              <a:t>ة</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ويصعب حصر ج</a:t>
            </a:r>
            <a:r>
              <a:rPr lang="ar-EG" sz="3099">
                <a:solidFill>
                  <a:srgbClr val="000000"/>
                </a:solidFill>
                <a:latin typeface="Tajawal"/>
                <a:ea typeface="Tajawal"/>
                <a:cs typeface="Tajawal"/>
                <a:sym typeface="Tajawal"/>
                <a:rtl val="true"/>
              </a:rPr>
              <a:t>م</a:t>
            </a:r>
            <a:r>
              <a:rPr lang="ar-EG" sz="3099">
                <a:solidFill>
                  <a:srgbClr val="000000"/>
                </a:solidFill>
                <a:latin typeface="Tajawal"/>
                <a:ea typeface="Tajawal"/>
                <a:cs typeface="Tajawal"/>
                <a:sym typeface="Tajawal"/>
                <a:rtl val="true"/>
              </a:rPr>
              <a:t>يع</a:t>
            </a:r>
            <a:r>
              <a:rPr lang="ar-EG" sz="3099">
                <a:solidFill>
                  <a:srgbClr val="000000"/>
                </a:solidFill>
                <a:latin typeface="Tajawal"/>
                <a:ea typeface="Tajawal"/>
                <a:cs typeface="Tajawal"/>
                <a:sym typeface="Tajawal"/>
                <a:rtl val="true"/>
              </a:rPr>
              <a:t> العوامل ال</a:t>
            </a:r>
            <a:r>
              <a:rPr lang="ar-EG" sz="3099">
                <a:solidFill>
                  <a:srgbClr val="000000"/>
                </a:solidFill>
                <a:latin typeface="Tajawal"/>
                <a:ea typeface="Tajawal"/>
                <a:cs typeface="Tajawal"/>
                <a:sym typeface="Tajawal"/>
                <a:rtl val="true"/>
              </a:rPr>
              <a:t>بيئي</a:t>
            </a:r>
            <a:r>
              <a:rPr lang="ar-EG" sz="3099">
                <a:solidFill>
                  <a:srgbClr val="000000"/>
                </a:solidFill>
                <a:latin typeface="Tajawal"/>
                <a:ea typeface="Tajawal"/>
                <a:cs typeface="Tajawal"/>
                <a:sym typeface="Tajawal"/>
                <a:rtl val="true"/>
              </a:rPr>
              <a:t>ة التي تل</a:t>
            </a:r>
            <a:r>
              <a:rPr lang="ar-EG" sz="3099">
                <a:solidFill>
                  <a:srgbClr val="000000"/>
                </a:solidFill>
                <a:latin typeface="Tajawal"/>
                <a:ea typeface="Tajawal"/>
                <a:cs typeface="Tajawal"/>
                <a:sym typeface="Tajawal"/>
                <a:rtl val="true"/>
              </a:rPr>
              <a:t>عب</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دور</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ف</a:t>
            </a:r>
            <a:r>
              <a:rPr lang="ar-EG" sz="3099">
                <a:solidFill>
                  <a:srgbClr val="000000"/>
                </a:solidFill>
                <a:latin typeface="Tajawal"/>
                <a:ea typeface="Tajawal"/>
                <a:cs typeface="Tajawal"/>
                <a:sym typeface="Tajawal"/>
                <a:rtl val="true"/>
              </a:rPr>
              <a:t>ي </a:t>
            </a:r>
            <a:r>
              <a:rPr lang="ar-EG" sz="3099">
                <a:solidFill>
                  <a:srgbClr val="000000"/>
                </a:solidFill>
                <a:latin typeface="Tajawal"/>
                <a:ea typeface="Tajawal"/>
                <a:cs typeface="Tajawal"/>
                <a:sym typeface="Tajawal"/>
                <a:rtl val="true"/>
              </a:rPr>
              <a:t>ذلك.</a:t>
            </a:r>
          </a:p>
          <a:p>
            <a:pPr algn="r" rtl="true" marL="669281" indent="-334641" lvl="1">
              <a:lnSpc>
                <a:spcPts val="4339"/>
              </a:lnSpc>
              <a:spcBef>
                <a:spcPct val="0"/>
              </a:spcBef>
              <a:buFont typeface="Arial"/>
              <a:buChar char="•"/>
            </a:pPr>
            <a:r>
              <a:rPr lang="ar-EG" sz="3099">
                <a:solidFill>
                  <a:srgbClr val="000000"/>
                </a:solidFill>
                <a:latin typeface="Tajawal"/>
                <a:ea typeface="Tajawal"/>
                <a:cs typeface="Tajawal"/>
                <a:sym typeface="Tajawal"/>
                <a:rtl val="true"/>
              </a:rPr>
              <a:t>ال</a:t>
            </a:r>
            <a:r>
              <a:rPr lang="ar-EG" sz="3099">
                <a:solidFill>
                  <a:srgbClr val="000000"/>
                </a:solidFill>
                <a:latin typeface="Tajawal"/>
                <a:ea typeface="Tajawal"/>
                <a:cs typeface="Tajawal"/>
                <a:sym typeface="Tajawal"/>
                <a:rtl val="true"/>
              </a:rPr>
              <a:t>طبقة</a:t>
            </a:r>
            <a:r>
              <a:rPr lang="ar-EG" sz="3099">
                <a:solidFill>
                  <a:srgbClr val="000000"/>
                </a:solidFill>
                <a:latin typeface="Tajawal"/>
                <a:ea typeface="Tajawal"/>
                <a:cs typeface="Tajawal"/>
                <a:sym typeface="Tajawal"/>
                <a:rtl val="true"/>
              </a:rPr>
              <a:t> الا</a:t>
            </a:r>
            <a:r>
              <a:rPr lang="ar-EG" sz="3099">
                <a:solidFill>
                  <a:srgbClr val="000000"/>
                </a:solidFill>
                <a:latin typeface="Tajawal"/>
                <a:ea typeface="Tajawal"/>
                <a:cs typeface="Tajawal"/>
                <a:sym typeface="Tajawal"/>
                <a:rtl val="true"/>
              </a:rPr>
              <a:t>جتم</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عية:</a:t>
            </a:r>
            <a:r>
              <a:rPr lang="ar-EG" sz="3099">
                <a:solidFill>
                  <a:srgbClr val="000000"/>
                </a:solidFill>
                <a:latin typeface="Tajawal"/>
                <a:ea typeface="Tajawal"/>
                <a:cs typeface="Tajawal"/>
                <a:sym typeface="Tajawal"/>
                <a:rtl val="true"/>
              </a:rPr>
              <a:t> الأطفال من الطبقات الاجتماعية الفقيرة </a:t>
            </a:r>
            <a:r>
              <a:rPr lang="ar-EG" sz="3099">
                <a:solidFill>
                  <a:srgbClr val="000000"/>
                </a:solidFill>
                <a:latin typeface="Tajawal"/>
                <a:ea typeface="Tajawal"/>
                <a:cs typeface="Tajawal"/>
                <a:sym typeface="Tajawal"/>
                <a:rtl val="true"/>
              </a:rPr>
              <a:t>غالباً ما</a:t>
            </a:r>
            <a:r>
              <a:rPr lang="ar-EG" sz="3099">
                <a:solidFill>
                  <a:srgbClr val="000000"/>
                </a:solidFill>
                <a:latin typeface="Tajawal"/>
                <a:ea typeface="Tajawal"/>
                <a:cs typeface="Tajawal"/>
                <a:sym typeface="Tajawal"/>
                <a:rtl val="true"/>
              </a:rPr>
              <a:t> يحصلون على درجات ذكاء أقل من أقرانهم من الطبقات المتوسطة أو ال</a:t>
            </a:r>
            <a:r>
              <a:rPr lang="ar-EG" sz="3099">
                <a:solidFill>
                  <a:srgbClr val="000000"/>
                </a:solidFill>
                <a:latin typeface="Tajawal"/>
                <a:ea typeface="Tajawal"/>
                <a:cs typeface="Tajawal"/>
                <a:sym typeface="Tajawal"/>
                <a:rtl val="true"/>
              </a:rPr>
              <a:t>م</a:t>
            </a:r>
            <a:r>
              <a:rPr lang="ar-EG" sz="3099">
                <a:solidFill>
                  <a:srgbClr val="000000"/>
                </a:solidFill>
                <a:latin typeface="Tajawal"/>
                <a:ea typeface="Tajawal"/>
                <a:cs typeface="Tajawal"/>
                <a:sym typeface="Tajawal"/>
                <a:rtl val="true"/>
              </a:rPr>
              <a:t>ي</a:t>
            </a:r>
            <a:r>
              <a:rPr lang="ar-EG" sz="3099">
                <a:solidFill>
                  <a:srgbClr val="000000"/>
                </a:solidFill>
                <a:latin typeface="Tajawal"/>
                <a:ea typeface="Tajawal"/>
                <a:cs typeface="Tajawal"/>
                <a:sym typeface="Tajawal"/>
                <a:rtl val="true"/>
              </a:rPr>
              <a:t>سور</a:t>
            </a:r>
            <a:r>
              <a:rPr lang="ar-EG" sz="3099">
                <a:solidFill>
                  <a:srgbClr val="000000"/>
                </a:solidFill>
                <a:latin typeface="Tajawal"/>
                <a:ea typeface="Tajawal"/>
                <a:cs typeface="Tajawal"/>
                <a:sym typeface="Tajawal"/>
                <a:rtl val="true"/>
              </a:rPr>
              <a:t>ة. </a:t>
            </a:r>
            <a:r>
              <a:rPr lang="ar-EG" sz="3099">
                <a:solidFill>
                  <a:srgbClr val="000000"/>
                </a:solidFill>
                <a:latin typeface="Tajawal"/>
                <a:ea typeface="Tajawal"/>
                <a:cs typeface="Tajawal"/>
                <a:sym typeface="Tajawal"/>
                <a:rtl val="true"/>
              </a:rPr>
              <a:t>ه</a:t>
            </a:r>
            <a:r>
              <a:rPr lang="ar-EG" sz="3099">
                <a:solidFill>
                  <a:srgbClr val="000000"/>
                </a:solidFill>
                <a:latin typeface="Tajawal"/>
                <a:ea typeface="Tajawal"/>
                <a:cs typeface="Tajawal"/>
                <a:sym typeface="Tajawal"/>
                <a:rtl val="true"/>
              </a:rPr>
              <a:t>ذ</a:t>
            </a:r>
            <a:r>
              <a:rPr lang="ar-EG" sz="3099">
                <a:solidFill>
                  <a:srgbClr val="000000"/>
                </a:solidFill>
                <a:latin typeface="Tajawal"/>
                <a:ea typeface="Tajawal"/>
                <a:cs typeface="Tajawal"/>
                <a:sym typeface="Tajawal"/>
                <a:rtl val="true"/>
              </a:rPr>
              <a:t>ه</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فروق</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تز</a:t>
            </a:r>
            <a:r>
              <a:rPr lang="ar-EG" sz="3099">
                <a:solidFill>
                  <a:srgbClr val="000000"/>
                </a:solidFill>
                <a:latin typeface="Tajawal"/>
                <a:ea typeface="Tajawal"/>
                <a:cs typeface="Tajawal"/>
                <a:sym typeface="Tajawal"/>
                <a:rtl val="true"/>
              </a:rPr>
              <a:t>دا</a:t>
            </a:r>
            <a:r>
              <a:rPr lang="ar-EG" sz="3099">
                <a:solidFill>
                  <a:srgbClr val="000000"/>
                </a:solidFill>
                <a:latin typeface="Tajawal"/>
                <a:ea typeface="Tajawal"/>
                <a:cs typeface="Tajawal"/>
                <a:sym typeface="Tajawal"/>
                <a:rtl val="true"/>
              </a:rPr>
              <a:t>د</a:t>
            </a:r>
            <a:r>
              <a:rPr lang="ar-EG" sz="3099">
                <a:solidFill>
                  <a:srgbClr val="000000"/>
                </a:solidFill>
                <a:latin typeface="Tajawal"/>
                <a:ea typeface="Tajawal"/>
                <a:cs typeface="Tajawal"/>
                <a:sym typeface="Tajawal"/>
                <a:rtl val="true"/>
              </a:rPr>
              <a:t> مع ال</a:t>
            </a:r>
            <a:r>
              <a:rPr lang="ar-EG" sz="3099">
                <a:solidFill>
                  <a:srgbClr val="000000"/>
                </a:solidFill>
                <a:latin typeface="Tajawal"/>
                <a:ea typeface="Tajawal"/>
                <a:cs typeface="Tajawal"/>
                <a:sym typeface="Tajawal"/>
                <a:rtl val="true"/>
              </a:rPr>
              <a:t>تق</a:t>
            </a:r>
            <a:r>
              <a:rPr lang="ar-EG" sz="3099">
                <a:solidFill>
                  <a:srgbClr val="000000"/>
                </a:solidFill>
                <a:latin typeface="Tajawal"/>
                <a:ea typeface="Tajawal"/>
                <a:cs typeface="Tajawal"/>
                <a:sym typeface="Tajawal"/>
                <a:rtl val="true"/>
              </a:rPr>
              <a:t>د</a:t>
            </a:r>
            <a:r>
              <a:rPr lang="ar-EG" sz="3099">
                <a:solidFill>
                  <a:srgbClr val="000000"/>
                </a:solidFill>
                <a:latin typeface="Tajawal"/>
                <a:ea typeface="Tajawal"/>
                <a:cs typeface="Tajawal"/>
                <a:sym typeface="Tajawal"/>
                <a:rtl val="true"/>
              </a:rPr>
              <a:t>م ف</a:t>
            </a:r>
            <a:r>
              <a:rPr lang="ar-EG" sz="3099">
                <a:solidFill>
                  <a:srgbClr val="000000"/>
                </a:solidFill>
                <a:latin typeface="Tajawal"/>
                <a:ea typeface="Tajawal"/>
                <a:cs typeface="Tajawal"/>
                <a:sym typeface="Tajawal"/>
                <a:rtl val="true"/>
              </a:rPr>
              <a:t>ي ال</a:t>
            </a:r>
            <a:r>
              <a:rPr lang="ar-EG" sz="3099">
                <a:solidFill>
                  <a:srgbClr val="000000"/>
                </a:solidFill>
                <a:latin typeface="Tajawal"/>
                <a:ea typeface="Tajawal"/>
                <a:cs typeface="Tajawal"/>
                <a:sym typeface="Tajawal"/>
                <a:rtl val="true"/>
              </a:rPr>
              <a:t>ع</a:t>
            </a:r>
            <a:r>
              <a:rPr lang="ar-EG" sz="3099">
                <a:solidFill>
                  <a:srgbClr val="000000"/>
                </a:solidFill>
                <a:latin typeface="Tajawal"/>
                <a:ea typeface="Tajawal"/>
                <a:cs typeface="Tajawal"/>
                <a:sym typeface="Tajawal"/>
                <a:rtl val="true"/>
              </a:rPr>
              <a:t>م</a:t>
            </a:r>
            <a:r>
              <a:rPr lang="ar-EG" sz="3099">
                <a:solidFill>
                  <a:srgbClr val="000000"/>
                </a:solidFill>
                <a:latin typeface="Tajawal"/>
                <a:ea typeface="Tajawal"/>
                <a:cs typeface="Tajawal"/>
                <a:sym typeface="Tajawal"/>
                <a:rtl val="true"/>
              </a:rPr>
              <a:t>ر،</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خ</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صة </a:t>
            </a:r>
            <a:r>
              <a:rPr lang="ar-EG" sz="3099">
                <a:solidFill>
                  <a:srgbClr val="000000"/>
                </a:solidFill>
                <a:latin typeface="Tajawal"/>
                <a:ea typeface="Tajawal"/>
                <a:cs typeface="Tajawal"/>
                <a:sym typeface="Tajawal"/>
                <a:rtl val="true"/>
              </a:rPr>
              <a:t>ب</a:t>
            </a:r>
            <a:r>
              <a:rPr lang="ar-EG" sz="3099">
                <a:solidFill>
                  <a:srgbClr val="000000"/>
                </a:solidFill>
                <a:latin typeface="Tajawal"/>
                <a:ea typeface="Tajawal"/>
                <a:cs typeface="Tajawal"/>
                <a:sym typeface="Tajawal"/>
                <a:rtl val="true"/>
              </a:rPr>
              <a:t>عد</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سن</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ث</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لثة.</a:t>
            </a:r>
          </a:p>
          <a:p>
            <a:pPr algn="r" rtl="true" marL="669281" indent="-334641" lvl="1">
              <a:lnSpc>
                <a:spcPts val="4339"/>
              </a:lnSpc>
              <a:spcBef>
                <a:spcPct val="0"/>
              </a:spcBef>
              <a:buFont typeface="Arial"/>
              <a:buChar char="•"/>
            </a:pPr>
            <a:r>
              <a:rPr lang="ar-EG" sz="3099">
                <a:solidFill>
                  <a:srgbClr val="000000"/>
                </a:solidFill>
                <a:latin typeface="Tajawal"/>
                <a:ea typeface="Tajawal"/>
                <a:cs typeface="Tajawal"/>
                <a:sym typeface="Tajawal"/>
                <a:rtl val="true"/>
              </a:rPr>
              <a:t>ال</a:t>
            </a:r>
            <a:r>
              <a:rPr lang="ar-EG" sz="3099">
                <a:solidFill>
                  <a:srgbClr val="000000"/>
                </a:solidFill>
                <a:latin typeface="Tajawal"/>
                <a:ea typeface="Tajawal"/>
                <a:cs typeface="Tajawal"/>
                <a:sym typeface="Tajawal"/>
                <a:rtl val="true"/>
              </a:rPr>
              <a:t>أس</a:t>
            </a:r>
            <a:r>
              <a:rPr lang="ar-EG" sz="3099">
                <a:solidFill>
                  <a:srgbClr val="000000"/>
                </a:solidFill>
                <a:latin typeface="Tajawal"/>
                <a:ea typeface="Tajawal"/>
                <a:cs typeface="Tajawal"/>
                <a:sym typeface="Tajawal"/>
                <a:rtl val="true"/>
              </a:rPr>
              <a:t>رة</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أس</a:t>
            </a:r>
            <a:r>
              <a:rPr lang="ar-EG" sz="3099">
                <a:solidFill>
                  <a:srgbClr val="000000"/>
                </a:solidFill>
                <a:latin typeface="Tajawal"/>
                <a:ea typeface="Tajawal"/>
                <a:cs typeface="Tajawal"/>
                <a:sym typeface="Tajawal"/>
                <a:rtl val="true"/>
              </a:rPr>
              <a:t>ر </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تي</a:t>
            </a:r>
            <a:r>
              <a:rPr lang="ar-EG" sz="3099">
                <a:solidFill>
                  <a:srgbClr val="000000"/>
                </a:solidFill>
                <a:latin typeface="Tajawal"/>
                <a:ea typeface="Tajawal"/>
                <a:cs typeface="Tajawal"/>
                <a:sym typeface="Tajawal"/>
                <a:rtl val="true"/>
              </a:rPr>
              <a:t> توفر </a:t>
            </a:r>
            <a:r>
              <a:rPr lang="ar-EG" sz="3099">
                <a:solidFill>
                  <a:srgbClr val="000000"/>
                </a:solidFill>
                <a:latin typeface="Tajawal"/>
                <a:ea typeface="Tajawal"/>
                <a:cs typeface="Tajawal"/>
                <a:sym typeface="Tajawal"/>
                <a:rtl val="true"/>
              </a:rPr>
              <a:t>لأطفالها </a:t>
            </a:r>
            <a:r>
              <a:rPr lang="ar-EG" sz="3099">
                <a:solidFill>
                  <a:srgbClr val="000000"/>
                </a:solidFill>
                <a:latin typeface="Tajawal"/>
                <a:ea typeface="Tajawal"/>
                <a:cs typeface="Tajawal"/>
                <a:sym typeface="Tajawal"/>
                <a:rtl val="true"/>
              </a:rPr>
              <a:t>بيئة محفزة </a:t>
            </a:r>
            <a:r>
              <a:rPr lang="ar-EG" sz="3099">
                <a:solidFill>
                  <a:srgbClr val="000000"/>
                </a:solidFill>
                <a:latin typeface="Tajawal"/>
                <a:ea typeface="Tajawal"/>
                <a:cs typeface="Tajawal"/>
                <a:sym typeface="Tajawal"/>
                <a:rtl val="true"/>
              </a:rPr>
              <a:t>ود</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ع</a:t>
            </a:r>
            <a:r>
              <a:rPr lang="ar-EG" sz="3099">
                <a:solidFill>
                  <a:srgbClr val="000000"/>
                </a:solidFill>
                <a:latin typeface="Tajawal"/>
                <a:ea typeface="Tajawal"/>
                <a:cs typeface="Tajawal"/>
                <a:sym typeface="Tajawal"/>
                <a:rtl val="true"/>
              </a:rPr>
              <a:t>م</a:t>
            </a:r>
            <a:r>
              <a:rPr lang="ar-EG" sz="3099">
                <a:solidFill>
                  <a:srgbClr val="000000"/>
                </a:solidFill>
                <a:latin typeface="Tajawal"/>
                <a:ea typeface="Tajawal"/>
                <a:cs typeface="Tajawal"/>
                <a:sym typeface="Tajawal"/>
                <a:rtl val="true"/>
              </a:rPr>
              <a:t>ة، غ</a:t>
            </a:r>
            <a:r>
              <a:rPr lang="ar-EG" sz="3099">
                <a:solidFill>
                  <a:srgbClr val="000000"/>
                </a:solidFill>
                <a:latin typeface="Tajawal"/>
                <a:ea typeface="Tajawal"/>
                <a:cs typeface="Tajawal"/>
                <a:sym typeface="Tajawal"/>
                <a:rtl val="true"/>
              </a:rPr>
              <a:t>ال</a:t>
            </a:r>
            <a:r>
              <a:rPr lang="ar-EG" sz="3099">
                <a:solidFill>
                  <a:srgbClr val="000000"/>
                </a:solidFill>
                <a:latin typeface="Tajawal"/>
                <a:ea typeface="Tajawal"/>
                <a:cs typeface="Tajawal"/>
                <a:sym typeface="Tajawal"/>
                <a:rtl val="true"/>
              </a:rPr>
              <a:t>ب</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ما ي</a:t>
            </a:r>
            <a:r>
              <a:rPr lang="ar-EG" sz="3099">
                <a:solidFill>
                  <a:srgbClr val="000000"/>
                </a:solidFill>
                <a:latin typeface="Tajawal"/>
                <a:ea typeface="Tajawal"/>
                <a:cs typeface="Tajawal"/>
                <a:sym typeface="Tajawal"/>
                <a:rtl val="true"/>
              </a:rPr>
              <a:t>كون</a:t>
            </a:r>
            <a:r>
              <a:rPr lang="ar-EG" sz="3099">
                <a:solidFill>
                  <a:srgbClr val="000000"/>
                </a:solidFill>
                <a:latin typeface="Tajawal"/>
                <a:ea typeface="Tajawal"/>
                <a:cs typeface="Tajawal"/>
                <a:sym typeface="Tajawal"/>
                <a:rtl val="true"/>
              </a:rPr>
              <a:t> أطفال</a:t>
            </a:r>
            <a:r>
              <a:rPr lang="ar-EG" sz="3099">
                <a:solidFill>
                  <a:srgbClr val="000000"/>
                </a:solidFill>
                <a:latin typeface="Tajawal"/>
                <a:ea typeface="Tajawal"/>
                <a:cs typeface="Tajawal"/>
                <a:sym typeface="Tajawal"/>
                <a:rtl val="true"/>
              </a:rPr>
              <a:t>ه</a:t>
            </a:r>
            <a:r>
              <a:rPr lang="ar-EG" sz="3099">
                <a:solidFill>
                  <a:srgbClr val="000000"/>
                </a:solidFill>
                <a:latin typeface="Tajawal"/>
                <a:ea typeface="Tajawal"/>
                <a:cs typeface="Tajawal"/>
                <a:sym typeface="Tajawal"/>
                <a:rtl val="true"/>
              </a:rPr>
              <a:t>ا </a:t>
            </a:r>
            <a:r>
              <a:rPr lang="ar-EG" sz="3099">
                <a:solidFill>
                  <a:srgbClr val="000000"/>
                </a:solidFill>
                <a:latin typeface="Tajawal"/>
                <a:ea typeface="Tajawal"/>
                <a:cs typeface="Tajawal"/>
                <a:sym typeface="Tajawal"/>
                <a:rtl val="true"/>
              </a:rPr>
              <a:t>أكث</a:t>
            </a:r>
            <a:r>
              <a:rPr lang="ar-EG" sz="3099">
                <a:solidFill>
                  <a:srgbClr val="000000"/>
                </a:solidFill>
                <a:latin typeface="Tajawal"/>
                <a:ea typeface="Tajawal"/>
                <a:cs typeface="Tajawal"/>
                <a:sym typeface="Tajawal"/>
                <a:rtl val="true"/>
              </a:rPr>
              <a:t>ر </a:t>
            </a:r>
            <a:r>
              <a:rPr lang="ar-EG" sz="3099">
                <a:solidFill>
                  <a:srgbClr val="000000"/>
                </a:solidFill>
                <a:latin typeface="Tajawal"/>
                <a:ea typeface="Tajawal"/>
                <a:cs typeface="Tajawal"/>
                <a:sym typeface="Tajawal"/>
                <a:rtl val="true"/>
              </a:rPr>
              <a:t>ذك</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ءً.</a:t>
            </a:r>
            <a:r>
              <a:rPr lang="ar-EG" sz="3099">
                <a:solidFill>
                  <a:srgbClr val="000000"/>
                </a:solidFill>
                <a:latin typeface="Tajawal"/>
                <a:ea typeface="Tajawal"/>
                <a:cs typeface="Tajawal"/>
                <a:sym typeface="Tajawal"/>
                <a:rtl val="true"/>
              </a:rPr>
              <a:t> ت</a:t>
            </a:r>
            <a:r>
              <a:rPr lang="ar-EG" sz="3099">
                <a:solidFill>
                  <a:srgbClr val="000000"/>
                </a:solidFill>
                <a:latin typeface="Tajawal"/>
                <a:ea typeface="Tajawal"/>
                <a:cs typeface="Tajawal"/>
                <a:sym typeface="Tajawal"/>
                <a:rtl val="true"/>
              </a:rPr>
              <a:t>ش</a:t>
            </a:r>
            <a:r>
              <a:rPr lang="ar-EG" sz="3099">
                <a:solidFill>
                  <a:srgbClr val="000000"/>
                </a:solidFill>
                <a:latin typeface="Tajawal"/>
                <a:ea typeface="Tajawal"/>
                <a:cs typeface="Tajawal"/>
                <a:sym typeface="Tajawal"/>
                <a:rtl val="true"/>
              </a:rPr>
              <a:t>م</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هذ</a:t>
            </a:r>
            <a:r>
              <a:rPr lang="ar-EG" sz="3099">
                <a:solidFill>
                  <a:srgbClr val="000000"/>
                </a:solidFill>
                <a:latin typeface="Tajawal"/>
                <a:ea typeface="Tajawal"/>
                <a:cs typeface="Tajawal"/>
                <a:sym typeface="Tajawal"/>
                <a:rtl val="true"/>
              </a:rPr>
              <a:t>ه ال</a:t>
            </a:r>
            <a:r>
              <a:rPr lang="ar-EG" sz="3099">
                <a:solidFill>
                  <a:srgbClr val="000000"/>
                </a:solidFill>
                <a:latin typeface="Tajawal"/>
                <a:ea typeface="Tajawal"/>
                <a:cs typeface="Tajawal"/>
                <a:sym typeface="Tajawal"/>
                <a:rtl val="true"/>
              </a:rPr>
              <a:t>خص</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ئص </a:t>
            </a:r>
            <a:r>
              <a:rPr lang="ar-EG" sz="3099">
                <a:solidFill>
                  <a:srgbClr val="000000"/>
                </a:solidFill>
                <a:latin typeface="Tajawal"/>
                <a:ea typeface="Tajawal"/>
                <a:cs typeface="Tajawal"/>
                <a:sym typeface="Tajawal"/>
                <a:rtl val="true"/>
              </a:rPr>
              <a:t>تو</a:t>
            </a:r>
            <a:r>
              <a:rPr lang="ar-EG" sz="3099">
                <a:solidFill>
                  <a:srgbClr val="000000"/>
                </a:solidFill>
                <a:latin typeface="Tajawal"/>
                <a:ea typeface="Tajawal"/>
                <a:cs typeface="Tajawal"/>
                <a:sym typeface="Tajawal"/>
                <a:rtl val="true"/>
              </a:rPr>
              <a:t>فير </a:t>
            </a:r>
            <a:r>
              <a:rPr lang="ar-EG" sz="3099">
                <a:solidFill>
                  <a:srgbClr val="000000"/>
                </a:solidFill>
                <a:latin typeface="Tajawal"/>
                <a:ea typeface="Tajawal"/>
                <a:cs typeface="Tajawal"/>
                <a:sym typeface="Tajawal"/>
                <a:rtl val="true"/>
              </a:rPr>
              <a:t>الألعاب</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اس</a:t>
            </a:r>
            <a:r>
              <a:rPr lang="ar-EG" sz="3099">
                <a:solidFill>
                  <a:srgbClr val="000000"/>
                </a:solidFill>
                <a:latin typeface="Tajawal"/>
                <a:ea typeface="Tajawal"/>
                <a:cs typeface="Tajawal"/>
                <a:sym typeface="Tajawal"/>
                <a:rtl val="true"/>
              </a:rPr>
              <a:t>ت</a:t>
            </a:r>
            <a:r>
              <a:rPr lang="ar-EG" sz="3099">
                <a:solidFill>
                  <a:srgbClr val="000000"/>
                </a:solidFill>
                <a:latin typeface="Tajawal"/>
                <a:ea typeface="Tajawal"/>
                <a:cs typeface="Tajawal"/>
                <a:sym typeface="Tajawal"/>
                <a:rtl val="true"/>
              </a:rPr>
              <a:t>جاب</a:t>
            </a:r>
            <a:r>
              <a:rPr lang="ar-EG" sz="3099">
                <a:solidFill>
                  <a:srgbClr val="000000"/>
                </a:solidFill>
                <a:latin typeface="Tajawal"/>
                <a:ea typeface="Tajawal"/>
                <a:cs typeface="Tajawal"/>
                <a:sym typeface="Tajawal"/>
                <a:rtl val="true"/>
              </a:rPr>
              <a:t>ة لأ</a:t>
            </a:r>
            <a:r>
              <a:rPr lang="ar-EG" sz="3099">
                <a:solidFill>
                  <a:srgbClr val="000000"/>
                </a:solidFill>
                <a:latin typeface="Tajawal"/>
                <a:ea typeface="Tajawal"/>
                <a:cs typeface="Tajawal"/>
                <a:sym typeface="Tajawal"/>
                <a:rtl val="true"/>
              </a:rPr>
              <a:t>فعال</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طف</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ستخد</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م </a:t>
            </a:r>
            <a:r>
              <a:rPr lang="ar-EG" sz="3099">
                <a:solidFill>
                  <a:srgbClr val="000000"/>
                </a:solidFill>
                <a:latin typeface="Tajawal"/>
                <a:ea typeface="Tajawal"/>
                <a:cs typeface="Tajawal"/>
                <a:sym typeface="Tajawal"/>
                <a:rtl val="true"/>
              </a:rPr>
              <a:t>لغة </a:t>
            </a:r>
            <a:r>
              <a:rPr lang="ar-EG" sz="3099">
                <a:solidFill>
                  <a:srgbClr val="000000"/>
                </a:solidFill>
                <a:latin typeface="Tajawal"/>
                <a:ea typeface="Tajawal"/>
                <a:cs typeface="Tajawal"/>
                <a:sym typeface="Tajawal"/>
                <a:rtl val="true"/>
              </a:rPr>
              <a:t>غ</a:t>
            </a:r>
            <a:r>
              <a:rPr lang="ar-EG" sz="3099">
                <a:solidFill>
                  <a:srgbClr val="000000"/>
                </a:solidFill>
                <a:latin typeface="Tajawal"/>
                <a:ea typeface="Tajawal"/>
                <a:cs typeface="Tajawal"/>
                <a:sym typeface="Tajawal"/>
                <a:rtl val="true"/>
              </a:rPr>
              <a:t>ني</a:t>
            </a:r>
            <a:r>
              <a:rPr lang="ar-EG" sz="3099">
                <a:solidFill>
                  <a:srgbClr val="000000"/>
                </a:solidFill>
                <a:latin typeface="Tajawal"/>
                <a:ea typeface="Tajawal"/>
                <a:cs typeface="Tajawal"/>
                <a:sym typeface="Tajawal"/>
                <a:rtl val="true"/>
              </a:rPr>
              <a:t>ة، وتجنب</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شدة </a:t>
            </a:r>
            <a:r>
              <a:rPr lang="ar-EG" sz="3099">
                <a:solidFill>
                  <a:srgbClr val="000000"/>
                </a:solidFill>
                <a:latin typeface="Tajawal"/>
                <a:ea typeface="Tajawal"/>
                <a:cs typeface="Tajawal"/>
                <a:sym typeface="Tajawal"/>
                <a:rtl val="true"/>
              </a:rPr>
              <a:t>ال</a:t>
            </a:r>
            <a:r>
              <a:rPr lang="ar-EG" sz="3099">
                <a:solidFill>
                  <a:srgbClr val="000000"/>
                </a:solidFill>
                <a:latin typeface="Tajawal"/>
                <a:ea typeface="Tajawal"/>
                <a:cs typeface="Tajawal"/>
                <a:sym typeface="Tajawal"/>
                <a:rtl val="true"/>
              </a:rPr>
              <a:t>زائدة</a:t>
            </a:r>
            <a:r>
              <a:rPr lang="ar-EG" sz="3099">
                <a:solidFill>
                  <a:srgbClr val="000000"/>
                </a:solidFill>
                <a:latin typeface="Tajawal"/>
                <a:ea typeface="Tajawal"/>
                <a:cs typeface="Tajawal"/>
                <a:sym typeface="Tajawal"/>
                <a:rtl val="true"/>
              </a:rPr>
              <a:t> في ال</a:t>
            </a:r>
            <a:r>
              <a:rPr lang="ar-EG" sz="3099">
                <a:solidFill>
                  <a:srgbClr val="000000"/>
                </a:solidFill>
                <a:latin typeface="Tajawal"/>
                <a:ea typeface="Tajawal"/>
                <a:cs typeface="Tajawal"/>
                <a:sym typeface="Tajawal"/>
                <a:rtl val="true"/>
              </a:rPr>
              <a:t>ع</a:t>
            </a:r>
            <a:r>
              <a:rPr lang="ar-EG" sz="3099">
                <a:solidFill>
                  <a:srgbClr val="000000"/>
                </a:solidFill>
                <a:latin typeface="Tajawal"/>
                <a:ea typeface="Tajawal"/>
                <a:cs typeface="Tajawal"/>
                <a:sym typeface="Tajawal"/>
                <a:rtl val="true"/>
              </a:rPr>
              <a:t>قا</a:t>
            </a:r>
            <a:r>
              <a:rPr lang="ar-EG" sz="3099">
                <a:solidFill>
                  <a:srgbClr val="000000"/>
                </a:solidFill>
                <a:latin typeface="Tajawal"/>
                <a:ea typeface="Tajawal"/>
                <a:cs typeface="Tajawal"/>
                <a:sym typeface="Tajawal"/>
                <a:rtl val="true"/>
              </a:rPr>
              <a:t>ب.</a:t>
            </a:r>
          </a:p>
          <a:p>
            <a:pPr algn="r" rtl="true" marL="669281" indent="-334641" lvl="1">
              <a:lnSpc>
                <a:spcPts val="4339"/>
              </a:lnSpc>
              <a:spcBef>
                <a:spcPct val="0"/>
              </a:spcBef>
              <a:buFont typeface="Arial"/>
              <a:buChar char="•"/>
            </a:pPr>
            <a:r>
              <a:rPr lang="ar-EG" sz="3099">
                <a:solidFill>
                  <a:srgbClr val="000000"/>
                </a:solidFill>
                <a:latin typeface="Tajawal"/>
                <a:ea typeface="Tajawal"/>
                <a:cs typeface="Tajawal"/>
                <a:sym typeface="Tajawal"/>
                <a:rtl val="true"/>
              </a:rPr>
              <a:t>حجم</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أس</a:t>
            </a:r>
            <a:r>
              <a:rPr lang="ar-EG" sz="3099">
                <a:solidFill>
                  <a:srgbClr val="000000"/>
                </a:solidFill>
                <a:latin typeface="Tajawal"/>
                <a:ea typeface="Tajawal"/>
                <a:cs typeface="Tajawal"/>
                <a:sym typeface="Tajawal"/>
                <a:rtl val="true"/>
              </a:rPr>
              <a:t>رة و</a:t>
            </a:r>
            <a:r>
              <a:rPr lang="ar-EG" sz="3099">
                <a:solidFill>
                  <a:srgbClr val="000000"/>
                </a:solidFill>
                <a:latin typeface="Tajawal"/>
                <a:ea typeface="Tajawal"/>
                <a:cs typeface="Tajawal"/>
                <a:sym typeface="Tajawal"/>
                <a:rtl val="true"/>
              </a:rPr>
              <a:t>تر</a:t>
            </a:r>
            <a:r>
              <a:rPr lang="ar-EG" sz="3099">
                <a:solidFill>
                  <a:srgbClr val="000000"/>
                </a:solidFill>
                <a:latin typeface="Tajawal"/>
                <a:ea typeface="Tajawal"/>
                <a:cs typeface="Tajawal"/>
                <a:sym typeface="Tajawal"/>
                <a:rtl val="true"/>
              </a:rPr>
              <a:t>تي</a:t>
            </a:r>
            <a:r>
              <a:rPr lang="ar-EG" sz="3099">
                <a:solidFill>
                  <a:srgbClr val="000000"/>
                </a:solidFill>
                <a:latin typeface="Tajawal"/>
                <a:ea typeface="Tajawal"/>
                <a:cs typeface="Tajawal"/>
                <a:sym typeface="Tajawal"/>
                <a:rtl val="true"/>
              </a:rPr>
              <a:t>ب</a:t>
            </a:r>
            <a:r>
              <a:rPr lang="ar-EG" sz="3099">
                <a:solidFill>
                  <a:srgbClr val="000000"/>
                </a:solidFill>
                <a:latin typeface="Tajawal"/>
                <a:ea typeface="Tajawal"/>
                <a:cs typeface="Tajawal"/>
                <a:sym typeface="Tajawal"/>
                <a:rtl val="true"/>
              </a:rPr>
              <a:t> ا</a:t>
            </a:r>
            <a:r>
              <a:rPr lang="ar-EG" sz="3099">
                <a:solidFill>
                  <a:srgbClr val="000000"/>
                </a:solidFill>
                <a:latin typeface="Tajawal"/>
                <a:ea typeface="Tajawal"/>
                <a:cs typeface="Tajawal"/>
                <a:sym typeface="Tajawal"/>
                <a:rtl val="true"/>
              </a:rPr>
              <a:t>لطف</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ه</a:t>
            </a:r>
            <a:r>
              <a:rPr lang="ar-EG" sz="3099">
                <a:solidFill>
                  <a:srgbClr val="000000"/>
                </a:solidFill>
                <a:latin typeface="Tajawal"/>
                <a:ea typeface="Tajawal"/>
                <a:cs typeface="Tajawal"/>
                <a:sym typeface="Tajawal"/>
                <a:rtl val="true"/>
              </a:rPr>
              <a:t>ن</a:t>
            </a:r>
            <a:r>
              <a:rPr lang="ar-EG" sz="3099">
                <a:solidFill>
                  <a:srgbClr val="000000"/>
                </a:solidFill>
                <a:latin typeface="Tajawal"/>
                <a:ea typeface="Tajawal"/>
                <a:cs typeface="Tajawal"/>
                <a:sym typeface="Tajawal"/>
                <a:rtl val="true"/>
              </a:rPr>
              <a:t>اك</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ع</a:t>
            </a:r>
            <a:r>
              <a:rPr lang="ar-EG" sz="3099">
                <a:solidFill>
                  <a:srgbClr val="000000"/>
                </a:solidFill>
                <a:latin typeface="Tajawal"/>
                <a:ea typeface="Tajawal"/>
                <a:cs typeface="Tajawal"/>
                <a:sym typeface="Tajawal"/>
                <a:rtl val="true"/>
              </a:rPr>
              <a:t>لا</a:t>
            </a:r>
            <a:r>
              <a:rPr lang="ar-EG" sz="3099">
                <a:solidFill>
                  <a:srgbClr val="000000"/>
                </a:solidFill>
                <a:latin typeface="Tajawal"/>
                <a:ea typeface="Tajawal"/>
                <a:cs typeface="Tajawal"/>
                <a:sym typeface="Tajawal"/>
                <a:rtl val="true"/>
              </a:rPr>
              <a:t>قة</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عك</a:t>
            </a:r>
            <a:r>
              <a:rPr lang="ar-EG" sz="3099">
                <a:solidFill>
                  <a:srgbClr val="000000"/>
                </a:solidFill>
                <a:latin typeface="Tajawal"/>
                <a:ea typeface="Tajawal"/>
                <a:cs typeface="Tajawal"/>
                <a:sym typeface="Tajawal"/>
                <a:rtl val="true"/>
              </a:rPr>
              <a:t>س</a:t>
            </a:r>
            <a:r>
              <a:rPr lang="ar-EG" sz="3099">
                <a:solidFill>
                  <a:srgbClr val="000000"/>
                </a:solidFill>
                <a:latin typeface="Tajawal"/>
                <a:ea typeface="Tajawal"/>
                <a:cs typeface="Tajawal"/>
                <a:sym typeface="Tajawal"/>
                <a:rtl val="true"/>
              </a:rPr>
              <a:t>ي</a:t>
            </a:r>
            <a:r>
              <a:rPr lang="ar-EG" sz="3099">
                <a:solidFill>
                  <a:srgbClr val="000000"/>
                </a:solidFill>
                <a:latin typeface="Tajawal"/>
                <a:ea typeface="Tajawal"/>
                <a:cs typeface="Tajawal"/>
                <a:sym typeface="Tajawal"/>
                <a:rtl val="true"/>
              </a:rPr>
              <a:t>ة</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ب</a:t>
            </a:r>
            <a:r>
              <a:rPr lang="ar-EG" sz="3099">
                <a:solidFill>
                  <a:srgbClr val="000000"/>
                </a:solidFill>
                <a:latin typeface="Tajawal"/>
                <a:ea typeface="Tajawal"/>
                <a:cs typeface="Tajawal"/>
                <a:sym typeface="Tajawal"/>
                <a:rtl val="true"/>
              </a:rPr>
              <a:t>ين حجم</a:t>
            </a:r>
            <a:r>
              <a:rPr lang="ar-EG" sz="3099">
                <a:solidFill>
                  <a:srgbClr val="000000"/>
                </a:solidFill>
                <a:latin typeface="Tajawal"/>
                <a:ea typeface="Tajawal"/>
                <a:cs typeface="Tajawal"/>
                <a:sym typeface="Tajawal"/>
                <a:rtl val="true"/>
              </a:rPr>
              <a:t> الأسرة وم</a:t>
            </a:r>
            <a:r>
              <a:rPr lang="ar-EG" sz="3099">
                <a:solidFill>
                  <a:srgbClr val="000000"/>
                </a:solidFill>
                <a:latin typeface="Tajawal"/>
                <a:ea typeface="Tajawal"/>
                <a:cs typeface="Tajawal"/>
                <a:sym typeface="Tajawal"/>
                <a:rtl val="true"/>
              </a:rPr>
              <a:t>س</a:t>
            </a:r>
            <a:r>
              <a:rPr lang="ar-EG" sz="3099">
                <a:solidFill>
                  <a:srgbClr val="000000"/>
                </a:solidFill>
                <a:latin typeface="Tajawal"/>
                <a:ea typeface="Tajawal"/>
                <a:cs typeface="Tajawal"/>
                <a:sym typeface="Tajawal"/>
                <a:rtl val="true"/>
              </a:rPr>
              <a:t>تو</a:t>
            </a:r>
            <a:r>
              <a:rPr lang="ar-EG" sz="3099">
                <a:solidFill>
                  <a:srgbClr val="000000"/>
                </a:solidFill>
                <a:latin typeface="Tajawal"/>
                <a:ea typeface="Tajawal"/>
                <a:cs typeface="Tajawal"/>
                <a:sym typeface="Tajawal"/>
                <a:rtl val="true"/>
              </a:rPr>
              <a:t>ى</a:t>
            </a:r>
            <a:r>
              <a:rPr lang="ar-EG" sz="3099">
                <a:solidFill>
                  <a:srgbClr val="000000"/>
                </a:solidFill>
                <a:latin typeface="Tajawal"/>
                <a:ea typeface="Tajawal"/>
                <a:cs typeface="Tajawal"/>
                <a:sym typeface="Tajawal"/>
                <a:rtl val="true"/>
              </a:rPr>
              <a:t> ذكاء الطفل</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فك</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م</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 ز</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د</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عدد</a:t>
            </a:r>
            <a:r>
              <a:rPr lang="ar-EG" sz="3099">
                <a:solidFill>
                  <a:srgbClr val="000000"/>
                </a:solidFill>
                <a:latin typeface="Tajawal"/>
                <a:ea typeface="Tajawal"/>
                <a:cs typeface="Tajawal"/>
                <a:sym typeface="Tajawal"/>
                <a:rtl val="true"/>
              </a:rPr>
              <a:t> أف</a:t>
            </a:r>
            <a:r>
              <a:rPr lang="ar-EG" sz="3099">
                <a:solidFill>
                  <a:srgbClr val="000000"/>
                </a:solidFill>
                <a:latin typeface="Tajawal"/>
                <a:ea typeface="Tajawal"/>
                <a:cs typeface="Tajawal"/>
                <a:sym typeface="Tajawal"/>
                <a:rtl val="true"/>
              </a:rPr>
              <a:t>ر</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د</a:t>
            </a:r>
            <a:r>
              <a:rPr lang="ar-EG" sz="3099">
                <a:solidFill>
                  <a:srgbClr val="000000"/>
                </a:solidFill>
                <a:latin typeface="Tajawal"/>
                <a:ea typeface="Tajawal"/>
                <a:cs typeface="Tajawal"/>
                <a:sym typeface="Tajawal"/>
                <a:rtl val="true"/>
              </a:rPr>
              <a:t> الأسر</a:t>
            </a:r>
            <a:r>
              <a:rPr lang="ar-EG" sz="3099">
                <a:solidFill>
                  <a:srgbClr val="000000"/>
                </a:solidFill>
                <a:latin typeface="Tajawal"/>
                <a:ea typeface="Tajawal"/>
                <a:cs typeface="Tajawal"/>
                <a:sym typeface="Tajawal"/>
                <a:rtl val="true"/>
              </a:rPr>
              <a:t>ة،</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قل</a:t>
            </a:r>
            <a:r>
              <a:rPr lang="ar-EG" sz="3099">
                <a:solidFill>
                  <a:srgbClr val="000000"/>
                </a:solidFill>
                <a:latin typeface="Tajawal"/>
                <a:ea typeface="Tajawal"/>
                <a:cs typeface="Tajawal"/>
                <a:sym typeface="Tajawal"/>
                <a:rtl val="true"/>
              </a:rPr>
              <a:t>ت</a:t>
            </a:r>
            <a:r>
              <a:rPr lang="ar-EG" sz="3099">
                <a:solidFill>
                  <a:srgbClr val="000000"/>
                </a:solidFill>
                <a:latin typeface="Tajawal"/>
                <a:ea typeface="Tajawal"/>
                <a:cs typeface="Tajawal"/>
                <a:sym typeface="Tajawal"/>
                <a:rtl val="true"/>
              </a:rPr>
              <a:t> درجا</a:t>
            </a:r>
            <a:r>
              <a:rPr lang="ar-EG" sz="3099">
                <a:solidFill>
                  <a:srgbClr val="000000"/>
                </a:solidFill>
                <a:latin typeface="Tajawal"/>
                <a:ea typeface="Tajawal"/>
                <a:cs typeface="Tajawal"/>
                <a:sym typeface="Tajawal"/>
                <a:rtl val="true"/>
              </a:rPr>
              <a:t>ت ال</a:t>
            </a:r>
            <a:r>
              <a:rPr lang="ar-EG" sz="3099">
                <a:solidFill>
                  <a:srgbClr val="000000"/>
                </a:solidFill>
                <a:latin typeface="Tajawal"/>
                <a:ea typeface="Tajawal"/>
                <a:cs typeface="Tajawal"/>
                <a:sym typeface="Tajawal"/>
                <a:rtl val="true"/>
              </a:rPr>
              <a:t>ذك</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ء. كما أن</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طفل </a:t>
            </a:r>
            <a:r>
              <a:rPr lang="ar-EG" sz="3099">
                <a:solidFill>
                  <a:srgbClr val="000000"/>
                </a:solidFill>
                <a:latin typeface="Tajawal"/>
                <a:ea typeface="Tajawal"/>
                <a:cs typeface="Tajawal"/>
                <a:sym typeface="Tajawal"/>
                <a:rtl val="true"/>
              </a:rPr>
              <a:t>ال</a:t>
            </a:r>
            <a:r>
              <a:rPr lang="ar-EG" sz="3099">
                <a:solidFill>
                  <a:srgbClr val="000000"/>
                </a:solidFill>
                <a:latin typeface="Tajawal"/>
                <a:ea typeface="Tajawal"/>
                <a:cs typeface="Tajawal"/>
                <a:sym typeface="Tajawal"/>
                <a:rtl val="true"/>
              </a:rPr>
              <a:t>أول</a:t>
            </a:r>
            <a:r>
              <a:rPr lang="ar-EG" sz="3099">
                <a:solidFill>
                  <a:srgbClr val="000000"/>
                </a:solidFill>
                <a:latin typeface="Tajawal"/>
                <a:ea typeface="Tajawal"/>
                <a:cs typeface="Tajawal"/>
                <a:sym typeface="Tajawal"/>
                <a:rtl val="true"/>
              </a:rPr>
              <a:t> غالباً ما يحصل على </a:t>
            </a:r>
            <a:r>
              <a:rPr lang="ar-EG" sz="3099">
                <a:solidFill>
                  <a:srgbClr val="000000"/>
                </a:solidFill>
                <a:latin typeface="Tajawal"/>
                <a:ea typeface="Tajawal"/>
                <a:cs typeface="Tajawal"/>
                <a:sym typeface="Tajawal"/>
                <a:rtl val="true"/>
              </a:rPr>
              <a:t>أعلى ال</a:t>
            </a:r>
            <a:r>
              <a:rPr lang="ar-EG" sz="3099">
                <a:solidFill>
                  <a:srgbClr val="000000"/>
                </a:solidFill>
                <a:latin typeface="Tajawal"/>
                <a:ea typeface="Tajawal"/>
                <a:cs typeface="Tajawal"/>
                <a:sym typeface="Tajawal"/>
                <a:rtl val="true"/>
              </a:rPr>
              <a:t>درجات</a:t>
            </a:r>
            <a:r>
              <a:rPr lang="ar-EG" sz="3099">
                <a:solidFill>
                  <a:srgbClr val="000000"/>
                </a:solidFill>
                <a:latin typeface="Tajawal"/>
                <a:ea typeface="Tajawal"/>
                <a:cs typeface="Tajawal"/>
                <a:sym typeface="Tajawal"/>
                <a:rtl val="true"/>
              </a:rPr>
              <a:t>، ثم</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تتن</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قص</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د</a:t>
            </a:r>
            <a:r>
              <a:rPr lang="ar-EG" sz="3099">
                <a:solidFill>
                  <a:srgbClr val="000000"/>
                </a:solidFill>
                <a:latin typeface="Tajawal"/>
                <a:ea typeface="Tajawal"/>
                <a:cs typeface="Tajawal"/>
                <a:sym typeface="Tajawal"/>
                <a:rtl val="true"/>
              </a:rPr>
              <a:t>ر</a:t>
            </a:r>
            <a:r>
              <a:rPr lang="ar-EG" sz="3099">
                <a:solidFill>
                  <a:srgbClr val="000000"/>
                </a:solidFill>
                <a:latin typeface="Tajawal"/>
                <a:ea typeface="Tajawal"/>
                <a:cs typeface="Tajawal"/>
                <a:sym typeface="Tajawal"/>
                <a:rtl val="true"/>
              </a:rPr>
              <a:t>جات مع</a:t>
            </a:r>
            <a:r>
              <a:rPr lang="ar-EG" sz="3099">
                <a:solidFill>
                  <a:srgbClr val="000000"/>
                </a:solidFill>
                <a:latin typeface="Tajawal"/>
                <a:ea typeface="Tajawal"/>
                <a:cs typeface="Tajawal"/>
                <a:sym typeface="Tajawal"/>
                <a:rtl val="true"/>
              </a:rPr>
              <a:t> الأ</a:t>
            </a:r>
            <a:r>
              <a:rPr lang="ar-EG" sz="3099">
                <a:solidFill>
                  <a:srgbClr val="000000"/>
                </a:solidFill>
                <a:latin typeface="Tajawal"/>
                <a:ea typeface="Tajawal"/>
                <a:cs typeface="Tajawal"/>
                <a:sym typeface="Tajawal"/>
                <a:rtl val="true"/>
              </a:rPr>
              <a:t>طفا</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للاحقين.</a:t>
            </a:r>
          </a:p>
          <a:p>
            <a:pPr algn="r" rtl="true" marL="669281" indent="-334641" lvl="1">
              <a:lnSpc>
                <a:spcPts val="4339"/>
              </a:lnSpc>
              <a:spcBef>
                <a:spcPct val="0"/>
              </a:spcBef>
              <a:buFont typeface="Arial"/>
              <a:buChar char="•"/>
            </a:pPr>
            <a:r>
              <a:rPr lang="ar-EG" sz="3099">
                <a:solidFill>
                  <a:srgbClr val="000000"/>
                </a:solidFill>
                <a:latin typeface="Tajawal"/>
                <a:ea typeface="Tajawal"/>
                <a:cs typeface="Tajawal"/>
                <a:sym typeface="Tajawal"/>
                <a:rtl val="true"/>
              </a:rPr>
              <a:t>الخ</a:t>
            </a:r>
            <a:r>
              <a:rPr lang="ar-EG" sz="3099">
                <a:solidFill>
                  <a:srgbClr val="000000"/>
                </a:solidFill>
                <a:latin typeface="Tajawal"/>
                <a:ea typeface="Tajawal"/>
                <a:cs typeface="Tajawal"/>
                <a:sym typeface="Tajawal"/>
                <a:rtl val="true"/>
              </a:rPr>
              <a:t>ب</a:t>
            </a:r>
            <a:r>
              <a:rPr lang="ar-EG" sz="3099">
                <a:solidFill>
                  <a:srgbClr val="000000"/>
                </a:solidFill>
                <a:latin typeface="Tajawal"/>
                <a:ea typeface="Tajawal"/>
                <a:cs typeface="Tajawal"/>
                <a:sym typeface="Tajawal"/>
                <a:rtl val="true"/>
              </a:rPr>
              <a:t>رات</a:t>
            </a:r>
            <a:r>
              <a:rPr lang="ar-EG" sz="3099">
                <a:solidFill>
                  <a:srgbClr val="000000"/>
                </a:solidFill>
                <a:latin typeface="Tajawal"/>
                <a:ea typeface="Tajawal"/>
                <a:cs typeface="Tajawal"/>
                <a:sym typeface="Tajawal"/>
                <a:rtl val="true"/>
              </a:rPr>
              <a:t> المد</a:t>
            </a:r>
            <a:r>
              <a:rPr lang="ar-EG" sz="3099">
                <a:solidFill>
                  <a:srgbClr val="000000"/>
                </a:solidFill>
                <a:latin typeface="Tajawal"/>
                <a:ea typeface="Tajawal"/>
                <a:cs typeface="Tajawal"/>
                <a:sym typeface="Tajawal"/>
                <a:rtl val="true"/>
              </a:rPr>
              <a:t>رسية</a:t>
            </a:r>
            <a:r>
              <a:rPr lang="ar-EG" sz="3099">
                <a:solidFill>
                  <a:srgbClr val="000000"/>
                </a:solidFill>
                <a:latin typeface="Tajawal"/>
                <a:ea typeface="Tajawal"/>
                <a:cs typeface="Tajawal"/>
                <a:sym typeface="Tajawal"/>
                <a:rtl val="true"/>
              </a:rPr>
              <a:t> الم</a:t>
            </a:r>
            <a:r>
              <a:rPr lang="ar-EG" sz="3099">
                <a:solidFill>
                  <a:srgbClr val="000000"/>
                </a:solidFill>
                <a:latin typeface="Tajawal"/>
                <a:ea typeface="Tajawal"/>
                <a:cs typeface="Tajawal"/>
                <a:sym typeface="Tajawal"/>
                <a:rtl val="true"/>
              </a:rPr>
              <a:t>بكر</a:t>
            </a:r>
            <a:r>
              <a:rPr lang="ar-EG" sz="3099">
                <a:solidFill>
                  <a:srgbClr val="000000"/>
                </a:solidFill>
                <a:latin typeface="Tajawal"/>
                <a:ea typeface="Tajawal"/>
                <a:cs typeface="Tajawal"/>
                <a:sym typeface="Tajawal"/>
                <a:rtl val="true"/>
              </a:rPr>
              <a:t>ة: </a:t>
            </a:r>
            <a:r>
              <a:rPr lang="ar-EG" sz="3099">
                <a:solidFill>
                  <a:srgbClr val="000000"/>
                </a:solidFill>
                <a:latin typeface="Tajawal"/>
                <a:ea typeface="Tajawal"/>
                <a:cs typeface="Tajawal"/>
                <a:sym typeface="Tajawal"/>
                <a:rtl val="true"/>
              </a:rPr>
              <a:t>د</a:t>
            </a:r>
            <a:r>
              <a:rPr lang="ar-EG" sz="3099">
                <a:solidFill>
                  <a:srgbClr val="000000"/>
                </a:solidFill>
                <a:latin typeface="Tajawal"/>
                <a:ea typeface="Tajawal"/>
                <a:cs typeface="Tajawal"/>
                <a:sym typeface="Tajawal"/>
                <a:rtl val="true"/>
              </a:rPr>
              <a:t>ور ال</a:t>
            </a:r>
            <a:r>
              <a:rPr lang="ar-EG" sz="3099">
                <a:solidFill>
                  <a:srgbClr val="000000"/>
                </a:solidFill>
                <a:latin typeface="Tajawal"/>
                <a:ea typeface="Tajawal"/>
                <a:cs typeface="Tajawal"/>
                <a:sym typeface="Tajawal"/>
                <a:rtl val="true"/>
              </a:rPr>
              <a:t>حض</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نة</a:t>
            </a:r>
            <a:r>
              <a:rPr lang="ar-EG" sz="3099">
                <a:solidFill>
                  <a:srgbClr val="000000"/>
                </a:solidFill>
                <a:latin typeface="Tajawal"/>
                <a:ea typeface="Tajawal"/>
                <a:cs typeface="Tajawal"/>
                <a:sym typeface="Tajawal"/>
                <a:rtl val="true"/>
              </a:rPr>
              <a:t> و</a:t>
            </a:r>
            <a:r>
              <a:rPr lang="ar-EG" sz="3099">
                <a:solidFill>
                  <a:srgbClr val="000000"/>
                </a:solidFill>
                <a:latin typeface="Tajawal"/>
                <a:ea typeface="Tajawal"/>
                <a:cs typeface="Tajawal"/>
                <a:sym typeface="Tajawal"/>
                <a:rtl val="true"/>
              </a:rPr>
              <a:t>ري</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ض</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أطفا</a:t>
            </a:r>
            <a:r>
              <a:rPr lang="ar-EG" sz="3099">
                <a:solidFill>
                  <a:srgbClr val="000000"/>
                </a:solidFill>
                <a:latin typeface="Tajawal"/>
                <a:ea typeface="Tajawal"/>
                <a:cs typeface="Tajawal"/>
                <a:sym typeface="Tajawal"/>
                <a:rtl val="true"/>
              </a:rPr>
              <a:t>ل </a:t>
            </a:r>
            <a:r>
              <a:rPr lang="ar-EG" sz="3099">
                <a:solidFill>
                  <a:srgbClr val="000000"/>
                </a:solidFill>
                <a:latin typeface="Tajawal"/>
                <a:ea typeface="Tajawal"/>
                <a:cs typeface="Tajawal"/>
                <a:sym typeface="Tajawal"/>
                <a:rtl val="true"/>
              </a:rPr>
              <a:t>و</a:t>
            </a:r>
            <a:r>
              <a:rPr lang="ar-EG" sz="3099">
                <a:solidFill>
                  <a:srgbClr val="000000"/>
                </a:solidFill>
                <a:latin typeface="Tajawal"/>
                <a:ea typeface="Tajawal"/>
                <a:cs typeface="Tajawal"/>
                <a:sym typeface="Tajawal"/>
                <a:rtl val="true"/>
              </a:rPr>
              <a:t>ال</a:t>
            </a:r>
            <a:r>
              <a:rPr lang="ar-EG" sz="3099">
                <a:solidFill>
                  <a:srgbClr val="000000"/>
                </a:solidFill>
                <a:latin typeface="Tajawal"/>
                <a:ea typeface="Tajawal"/>
                <a:cs typeface="Tajawal"/>
                <a:sym typeface="Tajawal"/>
                <a:rtl val="true"/>
              </a:rPr>
              <a:t>مدارس</a:t>
            </a:r>
            <a:r>
              <a:rPr lang="ar-EG" sz="3099">
                <a:solidFill>
                  <a:srgbClr val="000000"/>
                </a:solidFill>
                <a:latin typeface="Tajawal"/>
                <a:ea typeface="Tajawal"/>
                <a:cs typeface="Tajawal"/>
                <a:sym typeface="Tajawal"/>
                <a:rtl val="true"/>
              </a:rPr>
              <a:t> ت</a:t>
            </a:r>
            <a:r>
              <a:rPr lang="ar-EG" sz="3099">
                <a:solidFill>
                  <a:srgbClr val="000000"/>
                </a:solidFill>
                <a:latin typeface="Tajawal"/>
                <a:ea typeface="Tajawal"/>
                <a:cs typeface="Tajawal"/>
                <a:sym typeface="Tajawal"/>
                <a:rtl val="true"/>
              </a:rPr>
              <a:t>ؤثر</a:t>
            </a:r>
            <a:r>
              <a:rPr lang="ar-EG" sz="3099">
                <a:solidFill>
                  <a:srgbClr val="000000"/>
                </a:solidFill>
                <a:latin typeface="Tajawal"/>
                <a:ea typeface="Tajawal"/>
                <a:cs typeface="Tajawal"/>
                <a:sym typeface="Tajawal"/>
                <a:rtl val="true"/>
              </a:rPr>
              <a:t> ف</a:t>
            </a:r>
            <a:r>
              <a:rPr lang="ar-EG" sz="3099">
                <a:solidFill>
                  <a:srgbClr val="000000"/>
                </a:solidFill>
                <a:latin typeface="Tajawal"/>
                <a:ea typeface="Tajawal"/>
                <a:cs typeface="Tajawal"/>
                <a:sym typeface="Tajawal"/>
                <a:rtl val="true"/>
              </a:rPr>
              <a:t>ي</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تطور</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ذ</a:t>
            </a:r>
            <a:r>
              <a:rPr lang="ar-EG" sz="3099">
                <a:solidFill>
                  <a:srgbClr val="000000"/>
                </a:solidFill>
                <a:latin typeface="Tajawal"/>
                <a:ea typeface="Tajawal"/>
                <a:cs typeface="Tajawal"/>
                <a:sym typeface="Tajawal"/>
                <a:rtl val="true"/>
              </a:rPr>
              <a:t>كا</a:t>
            </a:r>
            <a:r>
              <a:rPr lang="ar-EG" sz="3099">
                <a:solidFill>
                  <a:srgbClr val="000000"/>
                </a:solidFill>
                <a:latin typeface="Tajawal"/>
                <a:ea typeface="Tajawal"/>
                <a:cs typeface="Tajawal"/>
                <a:sym typeface="Tajawal"/>
                <a:rtl val="true"/>
              </a:rPr>
              <a:t>ء</a:t>
            </a:r>
            <a:r>
              <a:rPr lang="ar-EG" sz="3099">
                <a:solidFill>
                  <a:srgbClr val="000000"/>
                </a:solidFill>
                <a:latin typeface="Tajawal"/>
                <a:ea typeface="Tajawal"/>
                <a:cs typeface="Tajawal"/>
                <a:sym typeface="Tajawal"/>
                <a:rtl val="true"/>
              </a:rPr>
              <a:t> وال</a:t>
            </a:r>
            <a:r>
              <a:rPr lang="ar-EG" sz="3099">
                <a:solidFill>
                  <a:srgbClr val="000000"/>
                </a:solidFill>
                <a:latin typeface="Tajawal"/>
                <a:ea typeface="Tajawal"/>
                <a:cs typeface="Tajawal"/>
                <a:sym typeface="Tajawal"/>
                <a:rtl val="true"/>
              </a:rPr>
              <a:t>قدر</a:t>
            </a:r>
            <a:r>
              <a:rPr lang="ar-EG" sz="3099">
                <a:solidFill>
                  <a:srgbClr val="000000"/>
                </a:solidFill>
                <a:latin typeface="Tajawal"/>
                <a:ea typeface="Tajawal"/>
                <a:cs typeface="Tajawal"/>
                <a:sym typeface="Tajawal"/>
                <a:rtl val="true"/>
              </a:rPr>
              <a:t>ات</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الع</a:t>
            </a:r>
            <a:r>
              <a:rPr lang="ar-EG" sz="3099">
                <a:solidFill>
                  <a:srgbClr val="000000"/>
                </a:solidFill>
                <a:latin typeface="Tajawal"/>
                <a:ea typeface="Tajawal"/>
                <a:cs typeface="Tajawal"/>
                <a:sym typeface="Tajawal"/>
                <a:rtl val="true"/>
              </a:rPr>
              <a:t>قلية</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أ</a:t>
            </a:r>
            <a:r>
              <a:rPr lang="ar-EG" sz="3099">
                <a:solidFill>
                  <a:srgbClr val="000000"/>
                </a:solidFill>
                <a:latin typeface="Tajawal"/>
                <a:ea typeface="Tajawal"/>
                <a:cs typeface="Tajawal"/>
                <a:sym typeface="Tajawal"/>
                <a:rtl val="true"/>
              </a:rPr>
              <a:t>طف</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a:t>
            </a:r>
          </a:p>
          <a:p>
            <a:pPr algn="r" rtl="true" marL="669281" indent="-334641" lvl="1">
              <a:lnSpc>
                <a:spcPts val="4339"/>
              </a:lnSpc>
              <a:spcBef>
                <a:spcPct val="0"/>
              </a:spcBef>
              <a:buFont typeface="Arial"/>
              <a:buChar char="•"/>
            </a:pPr>
            <a:r>
              <a:rPr lang="ar-EG" sz="3099">
                <a:solidFill>
                  <a:srgbClr val="000000"/>
                </a:solidFill>
                <a:latin typeface="Tajawal"/>
                <a:ea typeface="Tajawal"/>
                <a:cs typeface="Tajawal"/>
                <a:sym typeface="Tajawal"/>
                <a:rtl val="true"/>
              </a:rPr>
              <a:t>ظروف</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اخ</a:t>
            </a:r>
            <a:r>
              <a:rPr lang="ar-EG" sz="3099">
                <a:solidFill>
                  <a:srgbClr val="000000"/>
                </a:solidFill>
                <a:latin typeface="Tajawal"/>
                <a:ea typeface="Tajawal"/>
                <a:cs typeface="Tajawal"/>
                <a:sym typeface="Tajawal"/>
                <a:rtl val="true"/>
              </a:rPr>
              <a:t>ت</a:t>
            </a:r>
            <a:r>
              <a:rPr lang="ar-EG" sz="3099">
                <a:solidFill>
                  <a:srgbClr val="000000"/>
                </a:solidFill>
                <a:latin typeface="Tajawal"/>
                <a:ea typeface="Tajawal"/>
                <a:cs typeface="Tajawal"/>
                <a:sym typeface="Tajawal"/>
                <a:rtl val="true"/>
              </a:rPr>
              <a:t>ب</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ر:</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ظرو</a:t>
            </a:r>
            <a:r>
              <a:rPr lang="ar-EG" sz="3099">
                <a:solidFill>
                  <a:srgbClr val="000000"/>
                </a:solidFill>
                <a:latin typeface="Tajawal"/>
                <a:ea typeface="Tajawal"/>
                <a:cs typeface="Tajawal"/>
                <a:sym typeface="Tajawal"/>
                <a:rtl val="true"/>
              </a:rPr>
              <a:t>ف ال</a:t>
            </a:r>
            <a:r>
              <a:rPr lang="ar-EG" sz="3099">
                <a:solidFill>
                  <a:srgbClr val="000000"/>
                </a:solidFill>
                <a:latin typeface="Tajawal"/>
                <a:ea typeface="Tajawal"/>
                <a:cs typeface="Tajawal"/>
                <a:sym typeface="Tajawal"/>
                <a:rtl val="true"/>
              </a:rPr>
              <a:t>محيطة</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ب</a:t>
            </a:r>
            <a:r>
              <a:rPr lang="ar-EG" sz="3099">
                <a:solidFill>
                  <a:srgbClr val="000000"/>
                </a:solidFill>
                <a:latin typeface="Tajawal"/>
                <a:ea typeface="Tajawal"/>
                <a:cs typeface="Tajawal"/>
                <a:sym typeface="Tajawal"/>
                <a:rtl val="true"/>
              </a:rPr>
              <a:t>ال</a:t>
            </a:r>
            <a:r>
              <a:rPr lang="ar-EG" sz="3099">
                <a:solidFill>
                  <a:srgbClr val="000000"/>
                </a:solidFill>
                <a:latin typeface="Tajawal"/>
                <a:ea typeface="Tajawal"/>
                <a:cs typeface="Tajawal"/>
                <a:sym typeface="Tajawal"/>
                <a:rtl val="true"/>
              </a:rPr>
              <a:t>اخت</a:t>
            </a:r>
            <a:r>
              <a:rPr lang="ar-EG" sz="3099">
                <a:solidFill>
                  <a:srgbClr val="000000"/>
                </a:solidFill>
                <a:latin typeface="Tajawal"/>
                <a:ea typeface="Tajawal"/>
                <a:cs typeface="Tajawal"/>
                <a:sym typeface="Tajawal"/>
                <a:rtl val="true"/>
              </a:rPr>
              <a:t>بار</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مث</a:t>
            </a:r>
            <a:r>
              <a:rPr lang="ar-EG" sz="3099">
                <a:solidFill>
                  <a:srgbClr val="000000"/>
                </a:solidFill>
                <a:latin typeface="Tajawal"/>
                <a:ea typeface="Tajawal"/>
                <a:cs typeface="Tajawal"/>
                <a:sym typeface="Tajawal"/>
                <a:rtl val="true"/>
              </a:rPr>
              <a:t>ل </a:t>
            </a:r>
            <a:r>
              <a:rPr lang="ar-EG" sz="3099">
                <a:solidFill>
                  <a:srgbClr val="000000"/>
                </a:solidFill>
                <a:latin typeface="Tajawal"/>
                <a:ea typeface="Tajawal"/>
                <a:cs typeface="Tajawal"/>
                <a:sym typeface="Tajawal"/>
                <a:rtl val="true"/>
              </a:rPr>
              <a:t>ص</a:t>
            </a:r>
            <a:r>
              <a:rPr lang="ar-EG" sz="3099">
                <a:solidFill>
                  <a:srgbClr val="000000"/>
                </a:solidFill>
                <a:latin typeface="Tajawal"/>
                <a:ea typeface="Tajawal"/>
                <a:cs typeface="Tajawal"/>
                <a:sym typeface="Tajawal"/>
                <a:rtl val="true"/>
              </a:rPr>
              <a:t>عوبة </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أسئل</a:t>
            </a:r>
            <a:r>
              <a:rPr lang="ar-EG" sz="3099">
                <a:solidFill>
                  <a:srgbClr val="000000"/>
                </a:solidFill>
                <a:latin typeface="Tajawal"/>
                <a:ea typeface="Tajawal"/>
                <a:cs typeface="Tajawal"/>
                <a:sym typeface="Tajawal"/>
                <a:rtl val="true"/>
              </a:rPr>
              <a:t>ة</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علاقة</a:t>
            </a:r>
            <a:r>
              <a:rPr lang="ar-EG" sz="3099">
                <a:solidFill>
                  <a:srgbClr val="000000"/>
                </a:solidFill>
                <a:latin typeface="Tajawal"/>
                <a:ea typeface="Tajawal"/>
                <a:cs typeface="Tajawal"/>
                <a:sym typeface="Tajawal"/>
                <a:rtl val="true"/>
              </a:rPr>
              <a:t> مع الف</a:t>
            </a:r>
            <a:r>
              <a:rPr lang="ar-EG" sz="3099">
                <a:solidFill>
                  <a:srgbClr val="000000"/>
                </a:solidFill>
                <a:latin typeface="Tajawal"/>
                <a:ea typeface="Tajawal"/>
                <a:cs typeface="Tajawal"/>
                <a:sym typeface="Tajawal"/>
                <a:rtl val="true"/>
              </a:rPr>
              <a:t>احص،</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إضاء</a:t>
            </a:r>
            <a:r>
              <a:rPr lang="ar-EG" sz="3099">
                <a:solidFill>
                  <a:srgbClr val="000000"/>
                </a:solidFill>
                <a:latin typeface="Tajawal"/>
                <a:ea typeface="Tajawal"/>
                <a:cs typeface="Tajawal"/>
                <a:sym typeface="Tajawal"/>
                <a:rtl val="true"/>
              </a:rPr>
              <a:t>ة</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و</a:t>
            </a:r>
            <a:r>
              <a:rPr lang="ar-EG" sz="3099">
                <a:solidFill>
                  <a:srgbClr val="000000"/>
                </a:solidFill>
                <a:latin typeface="Tajawal"/>
                <a:ea typeface="Tajawal"/>
                <a:cs typeface="Tajawal"/>
                <a:sym typeface="Tajawal"/>
                <a:rtl val="true"/>
              </a:rPr>
              <a:t>الضوضاء</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كل</a:t>
            </a:r>
            <a:r>
              <a:rPr lang="ar-EG" sz="3099">
                <a:solidFill>
                  <a:srgbClr val="000000"/>
                </a:solidFill>
                <a:latin typeface="Tajawal"/>
                <a:ea typeface="Tajawal"/>
                <a:cs typeface="Tajawal"/>
                <a:sym typeface="Tajawal"/>
                <a:rtl val="true"/>
              </a:rPr>
              <a:t>ه</a:t>
            </a:r>
            <a:r>
              <a:rPr lang="ar-EG" sz="3099">
                <a:solidFill>
                  <a:srgbClr val="000000"/>
                </a:solidFill>
                <a:latin typeface="Tajawal"/>
                <a:ea typeface="Tajawal"/>
                <a:cs typeface="Tajawal"/>
                <a:sym typeface="Tajawal"/>
                <a:rtl val="true"/>
              </a:rPr>
              <a:t>ا تؤثر</a:t>
            </a:r>
            <a:r>
              <a:rPr lang="ar-EG" sz="3099">
                <a:solidFill>
                  <a:srgbClr val="000000"/>
                </a:solidFill>
                <a:latin typeface="Tajawal"/>
                <a:ea typeface="Tajawal"/>
                <a:cs typeface="Tajawal"/>
                <a:sym typeface="Tajawal"/>
                <a:rtl val="true"/>
              </a:rPr>
              <a:t> على </a:t>
            </a:r>
            <a:r>
              <a:rPr lang="ar-EG" sz="3099">
                <a:solidFill>
                  <a:srgbClr val="000000"/>
                </a:solidFill>
                <a:latin typeface="Tajawal"/>
                <a:ea typeface="Tajawal"/>
                <a:cs typeface="Tajawal"/>
                <a:sym typeface="Tajawal"/>
                <a:rtl val="true"/>
              </a:rPr>
              <a:t>ن</a:t>
            </a:r>
            <a:r>
              <a:rPr lang="ar-EG" sz="3099">
                <a:solidFill>
                  <a:srgbClr val="000000"/>
                </a:solidFill>
                <a:latin typeface="Tajawal"/>
                <a:ea typeface="Tajawal"/>
                <a:cs typeface="Tajawal"/>
                <a:sym typeface="Tajawal"/>
                <a:rtl val="true"/>
              </a:rPr>
              <a:t>تا</a:t>
            </a:r>
            <a:r>
              <a:rPr lang="ar-EG" sz="3099">
                <a:solidFill>
                  <a:srgbClr val="000000"/>
                </a:solidFill>
                <a:latin typeface="Tajawal"/>
                <a:ea typeface="Tajawal"/>
                <a:cs typeface="Tajawal"/>
                <a:sym typeface="Tajawal"/>
                <a:rtl val="true"/>
              </a:rPr>
              <a:t>ئج</a:t>
            </a:r>
            <a:r>
              <a:rPr lang="ar-EG" sz="3099">
                <a:solidFill>
                  <a:srgbClr val="000000"/>
                </a:solidFill>
                <a:latin typeface="Tajawal"/>
                <a:ea typeface="Tajawal"/>
                <a:cs typeface="Tajawal"/>
                <a:sym typeface="Tajawal"/>
                <a:rtl val="true"/>
              </a:rPr>
              <a:t> ال</a:t>
            </a:r>
            <a:r>
              <a:rPr lang="ar-EG" sz="3099">
                <a:solidFill>
                  <a:srgbClr val="000000"/>
                </a:solidFill>
                <a:latin typeface="Tajawal"/>
                <a:ea typeface="Tajawal"/>
                <a:cs typeface="Tajawal"/>
                <a:sym typeface="Tajawal"/>
                <a:rtl val="true"/>
              </a:rPr>
              <a:t>اخ</a:t>
            </a:r>
            <a:r>
              <a:rPr lang="ar-EG" sz="3099">
                <a:solidFill>
                  <a:srgbClr val="000000"/>
                </a:solidFill>
                <a:latin typeface="Tajawal"/>
                <a:ea typeface="Tajawal"/>
                <a:cs typeface="Tajawal"/>
                <a:sym typeface="Tajawal"/>
                <a:rtl val="true"/>
              </a:rPr>
              <a:t>تب</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ر</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ال</a:t>
            </a:r>
            <a:r>
              <a:rPr lang="ar-EG" sz="3099">
                <a:solidFill>
                  <a:srgbClr val="000000"/>
                </a:solidFill>
                <a:latin typeface="Tajawal"/>
                <a:ea typeface="Tajawal"/>
                <a:cs typeface="Tajawal"/>
                <a:sym typeface="Tajawal"/>
                <a:rtl val="true"/>
              </a:rPr>
              <a:t>أ</a:t>
            </a:r>
            <a:r>
              <a:rPr lang="ar-EG" sz="3099">
                <a:solidFill>
                  <a:srgbClr val="000000"/>
                </a:solidFill>
                <a:latin typeface="Tajawal"/>
                <a:ea typeface="Tajawal"/>
                <a:cs typeface="Tajawal"/>
                <a:sym typeface="Tajawal"/>
                <a:rtl val="true"/>
              </a:rPr>
              <a:t>ط</a:t>
            </a:r>
            <a:r>
              <a:rPr lang="ar-EG" sz="3099">
                <a:solidFill>
                  <a:srgbClr val="000000"/>
                </a:solidFill>
                <a:latin typeface="Tajawal"/>
                <a:ea typeface="Tajawal"/>
                <a:cs typeface="Tajawal"/>
                <a:sym typeface="Tajawal"/>
                <a:rtl val="true"/>
              </a:rPr>
              <a:t>فا</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يح</a:t>
            </a:r>
            <a:r>
              <a:rPr lang="ar-EG" sz="3099">
                <a:solidFill>
                  <a:srgbClr val="000000"/>
                </a:solidFill>
                <a:latin typeface="Tajawal"/>
                <a:ea typeface="Tajawal"/>
                <a:cs typeface="Tajawal"/>
                <a:sym typeface="Tajawal"/>
                <a:rtl val="true"/>
              </a:rPr>
              <a:t>ر</a:t>
            </a:r>
            <a:r>
              <a:rPr lang="ar-EG" sz="3099">
                <a:solidFill>
                  <a:srgbClr val="000000"/>
                </a:solidFill>
                <a:latin typeface="Tajawal"/>
                <a:ea typeface="Tajawal"/>
                <a:cs typeface="Tajawal"/>
                <a:sym typeface="Tajawal"/>
                <a:rtl val="true"/>
              </a:rPr>
              <a:t>زو</a:t>
            </a:r>
            <a:r>
              <a:rPr lang="ar-EG" sz="3099">
                <a:solidFill>
                  <a:srgbClr val="000000"/>
                </a:solidFill>
                <a:latin typeface="Tajawal"/>
                <a:ea typeface="Tajawal"/>
                <a:cs typeface="Tajawal"/>
                <a:sym typeface="Tajawal"/>
                <a:rtl val="true"/>
              </a:rPr>
              <a:t>ن </a:t>
            </a:r>
            <a:r>
              <a:rPr lang="ar-EG" sz="3099">
                <a:solidFill>
                  <a:srgbClr val="000000"/>
                </a:solidFill>
                <a:latin typeface="Tajawal"/>
                <a:ea typeface="Tajawal"/>
                <a:cs typeface="Tajawal"/>
                <a:sym typeface="Tajawal"/>
                <a:rtl val="true"/>
              </a:rPr>
              <a:t>درج</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ت</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أع</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ى</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عن</a:t>
            </a:r>
            <a:r>
              <a:rPr lang="ar-EG" sz="3099">
                <a:solidFill>
                  <a:srgbClr val="000000"/>
                </a:solidFill>
                <a:latin typeface="Tajawal"/>
                <a:ea typeface="Tajawal"/>
                <a:cs typeface="Tajawal"/>
                <a:sym typeface="Tajawal"/>
                <a:rtl val="true"/>
              </a:rPr>
              <a:t>د</a:t>
            </a:r>
            <a:r>
              <a:rPr lang="ar-EG" sz="3099">
                <a:solidFill>
                  <a:srgbClr val="000000"/>
                </a:solidFill>
                <a:latin typeface="Tajawal"/>
                <a:ea typeface="Tajawal"/>
                <a:cs typeface="Tajawal"/>
                <a:sym typeface="Tajawal"/>
                <a:rtl val="true"/>
              </a:rPr>
              <a:t>ما</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يكو</a:t>
            </a:r>
            <a:r>
              <a:rPr lang="ar-EG" sz="3099">
                <a:solidFill>
                  <a:srgbClr val="000000"/>
                </a:solidFill>
                <a:latin typeface="Tajawal"/>
                <a:ea typeface="Tajawal"/>
                <a:cs typeface="Tajawal"/>
                <a:sym typeface="Tajawal"/>
                <a:rtl val="true"/>
              </a:rPr>
              <a:t>ن ال</a:t>
            </a:r>
            <a:r>
              <a:rPr lang="ar-EG" sz="3099">
                <a:solidFill>
                  <a:srgbClr val="000000"/>
                </a:solidFill>
                <a:latin typeface="Tajawal"/>
                <a:ea typeface="Tajawal"/>
                <a:cs typeface="Tajawal"/>
                <a:sym typeface="Tajawal"/>
                <a:rtl val="true"/>
              </a:rPr>
              <a:t>ف</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حص</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مأ</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وف</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a:t>
            </a:r>
            <a:r>
              <a:rPr lang="ar-EG" sz="3099">
                <a:solidFill>
                  <a:srgbClr val="000000"/>
                </a:solidFill>
                <a:latin typeface="Tajawal"/>
                <a:ea typeface="Tajawal"/>
                <a:cs typeface="Tajawal"/>
                <a:sym typeface="Tajawal"/>
                <a:rtl val="true"/>
              </a:rPr>
              <a:t>، و</a:t>
            </a:r>
            <a:r>
              <a:rPr lang="ar-EG" sz="3099">
                <a:solidFill>
                  <a:srgbClr val="000000"/>
                </a:solidFill>
                <a:latin typeface="Tajawal"/>
                <a:ea typeface="Tajawal"/>
                <a:cs typeface="Tajawal"/>
                <a:sym typeface="Tajawal"/>
                <a:rtl val="true"/>
              </a:rPr>
              <a:t>عن</a:t>
            </a:r>
            <a:r>
              <a:rPr lang="ar-EG" sz="3099">
                <a:solidFill>
                  <a:srgbClr val="000000"/>
                </a:solidFill>
                <a:latin typeface="Tajawal"/>
                <a:ea typeface="Tajawal"/>
                <a:cs typeface="Tajawal"/>
                <a:sym typeface="Tajawal"/>
                <a:rtl val="true"/>
              </a:rPr>
              <a:t>دما ي</a:t>
            </a:r>
            <a:r>
              <a:rPr lang="ar-EG" sz="3099">
                <a:solidFill>
                  <a:srgbClr val="000000"/>
                </a:solidFill>
                <a:latin typeface="Tajawal"/>
                <a:ea typeface="Tajawal"/>
                <a:cs typeface="Tajawal"/>
                <a:sym typeface="Tajawal"/>
                <a:rtl val="true"/>
              </a:rPr>
              <a:t>حصلون</a:t>
            </a:r>
            <a:r>
              <a:rPr lang="ar-EG" sz="3099">
                <a:solidFill>
                  <a:srgbClr val="000000"/>
                </a:solidFill>
                <a:latin typeface="Tajawal"/>
                <a:ea typeface="Tajawal"/>
                <a:cs typeface="Tajawal"/>
                <a:sym typeface="Tajawal"/>
                <a:rtl val="true"/>
              </a:rPr>
              <a:t> </a:t>
            </a:r>
            <a:r>
              <a:rPr lang="ar-EG" sz="3099">
                <a:solidFill>
                  <a:srgbClr val="000000"/>
                </a:solidFill>
                <a:latin typeface="Tajawal"/>
                <a:ea typeface="Tajawal"/>
                <a:cs typeface="Tajawal"/>
                <a:sym typeface="Tajawal"/>
                <a:rtl val="true"/>
              </a:rPr>
              <a:t>ع</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ى</a:t>
            </a:r>
            <a:r>
              <a:rPr lang="ar-EG" sz="3099">
                <a:solidFill>
                  <a:srgbClr val="000000"/>
                </a:solidFill>
                <a:latin typeface="Tajawal"/>
                <a:ea typeface="Tajawal"/>
                <a:cs typeface="Tajawal"/>
                <a:sym typeface="Tajawal"/>
                <a:rtl val="true"/>
              </a:rPr>
              <a:t> تشجيع و</a:t>
            </a:r>
            <a:r>
              <a:rPr lang="ar-EG" sz="3099">
                <a:solidFill>
                  <a:srgbClr val="000000"/>
                </a:solidFill>
                <a:latin typeface="Tajawal"/>
                <a:ea typeface="Tajawal"/>
                <a:cs typeface="Tajawal"/>
                <a:sym typeface="Tajawal"/>
                <a:rtl val="true"/>
              </a:rPr>
              <a:t>وقتاً ك</a:t>
            </a:r>
            <a:r>
              <a:rPr lang="ar-EG" sz="3099">
                <a:solidFill>
                  <a:srgbClr val="000000"/>
                </a:solidFill>
                <a:latin typeface="Tajawal"/>
                <a:ea typeface="Tajawal"/>
                <a:cs typeface="Tajawal"/>
                <a:sym typeface="Tajawal"/>
                <a:rtl val="true"/>
              </a:rPr>
              <a:t>ا</a:t>
            </a:r>
            <a:r>
              <a:rPr lang="ar-EG" sz="3099">
                <a:solidFill>
                  <a:srgbClr val="000000"/>
                </a:solidFill>
                <a:latin typeface="Tajawal"/>
                <a:ea typeface="Tajawal"/>
                <a:cs typeface="Tajawal"/>
                <a:sym typeface="Tajawal"/>
                <a:rtl val="true"/>
              </a:rPr>
              <a:t>فياً </a:t>
            </a:r>
            <a:r>
              <a:rPr lang="ar-EG" sz="3099">
                <a:solidFill>
                  <a:srgbClr val="000000"/>
                </a:solidFill>
                <a:latin typeface="Tajawal"/>
                <a:ea typeface="Tajawal"/>
                <a:cs typeface="Tajawal"/>
                <a:sym typeface="Tajawal"/>
                <a:rtl val="true"/>
              </a:rPr>
              <a:t>ل</a:t>
            </a:r>
            <a:r>
              <a:rPr lang="ar-EG" sz="3099">
                <a:solidFill>
                  <a:srgbClr val="000000"/>
                </a:solidFill>
                <a:latin typeface="Tajawal"/>
                <a:ea typeface="Tajawal"/>
                <a:cs typeface="Tajawal"/>
                <a:sym typeface="Tajawal"/>
                <a:rtl val="true"/>
              </a:rPr>
              <a:t>لإجابة</a:t>
            </a:r>
            <a:r>
              <a:rPr lang="ar-EG" sz="3099">
                <a:solidFill>
                  <a:srgbClr val="000000"/>
                </a:solidFill>
                <a:latin typeface="Tajawal"/>
                <a:ea typeface="Tajawal"/>
                <a:cs typeface="Tajawal"/>
                <a:sym typeface="Tajawal"/>
                <a:rtl val="true"/>
              </a:rPr>
              <a:t>.</a:t>
            </a:r>
          </a:p>
          <a:p>
            <a:pPr algn="r" rtl="true">
              <a:lnSpc>
                <a:spcPts val="3499"/>
              </a:lnSpc>
              <a:spcBef>
                <a:spcPct val="0"/>
              </a:spcBef>
            </a:pPr>
          </a:p>
        </p:txBody>
      </p:sp>
      <p:sp>
        <p:nvSpPr>
          <p:cNvPr name="Freeform 3" id="3"/>
          <p:cNvSpPr/>
          <p:nvPr/>
        </p:nvSpPr>
        <p:spPr>
          <a:xfrm flipH="true" flipV="false" rot="0">
            <a:off x="15735234" y="1028700"/>
            <a:ext cx="678758" cy="586200"/>
          </a:xfrm>
          <a:custGeom>
            <a:avLst/>
            <a:gdLst/>
            <a:ahLst/>
            <a:cxnLst/>
            <a:rect r="r" b="b" t="t" l="l"/>
            <a:pathLst>
              <a:path h="586200" w="678758">
                <a:moveTo>
                  <a:pt x="678758" y="0"/>
                </a:moveTo>
                <a:lnTo>
                  <a:pt x="0" y="0"/>
                </a:lnTo>
                <a:lnTo>
                  <a:pt x="0" y="586200"/>
                </a:lnTo>
                <a:lnTo>
                  <a:pt x="678758" y="586200"/>
                </a:lnTo>
                <a:lnTo>
                  <a:pt x="6787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a:grpSpLocks noChangeAspect="true"/>
          </p:cNvGrpSpPr>
          <p:nvPr/>
        </p:nvGrpSpPr>
        <p:grpSpPr>
          <a:xfrm rot="0">
            <a:off x="8900602" y="243527"/>
            <a:ext cx="1884040" cy="1884040"/>
            <a:chOff x="0" y="0"/>
            <a:chExt cx="13884457" cy="13884457"/>
          </a:xfrm>
        </p:grpSpPr>
        <p:sp>
          <p:nvSpPr>
            <p:cNvPr name="Freeform 5" id="5"/>
            <p:cNvSpPr/>
            <p:nvPr/>
          </p:nvSpPr>
          <p:spPr>
            <a:xfrm flipH="false" flipV="false" rot="0">
              <a:off x="0" y="0"/>
              <a:ext cx="13884455" cy="13884456"/>
            </a:xfrm>
            <a:custGeom>
              <a:avLst/>
              <a:gdLst/>
              <a:ahLst/>
              <a:cxnLst/>
              <a:rect r="r" b="b" t="t" l="l"/>
              <a:pathLst>
                <a:path h="13884456" w="13884455">
                  <a:moveTo>
                    <a:pt x="2128347" y="13859787"/>
                  </a:moveTo>
                  <a:cubicBezTo>
                    <a:pt x="2144144" y="13875583"/>
                    <a:pt x="2165567" y="13884456"/>
                    <a:pt x="2187905" y="13884456"/>
                  </a:cubicBezTo>
                  <a:lnTo>
                    <a:pt x="11696550" y="13884456"/>
                  </a:lnTo>
                  <a:cubicBezTo>
                    <a:pt x="11718889" y="13884456"/>
                    <a:pt x="11740314" y="13875583"/>
                    <a:pt x="11756108" y="13859787"/>
                  </a:cubicBezTo>
                  <a:lnTo>
                    <a:pt x="13859785" y="11756109"/>
                  </a:lnTo>
                  <a:cubicBezTo>
                    <a:pt x="13875581" y="11740313"/>
                    <a:pt x="13884455" y="11718889"/>
                    <a:pt x="13884455" y="11696551"/>
                  </a:cubicBezTo>
                  <a:lnTo>
                    <a:pt x="13884455" y="2187905"/>
                  </a:lnTo>
                  <a:cubicBezTo>
                    <a:pt x="13884455" y="2165566"/>
                    <a:pt x="13875581" y="2144142"/>
                    <a:pt x="13859785" y="2128347"/>
                  </a:cubicBezTo>
                  <a:lnTo>
                    <a:pt x="11756110" y="24670"/>
                  </a:lnTo>
                  <a:cubicBezTo>
                    <a:pt x="11740313" y="8873"/>
                    <a:pt x="11718891" y="0"/>
                    <a:pt x="11696551" y="0"/>
                  </a:cubicBezTo>
                  <a:lnTo>
                    <a:pt x="2187906" y="0"/>
                  </a:lnTo>
                  <a:cubicBezTo>
                    <a:pt x="2165567" y="0"/>
                    <a:pt x="2144144" y="8873"/>
                    <a:pt x="2128348" y="24670"/>
                  </a:cubicBezTo>
                  <a:lnTo>
                    <a:pt x="24670" y="2128347"/>
                  </a:lnTo>
                  <a:cubicBezTo>
                    <a:pt x="8873" y="2144142"/>
                    <a:pt x="0" y="2165566"/>
                    <a:pt x="0" y="2187905"/>
                  </a:cubicBezTo>
                  <a:lnTo>
                    <a:pt x="0" y="11696550"/>
                  </a:lnTo>
                  <a:cubicBezTo>
                    <a:pt x="0" y="11718889"/>
                    <a:pt x="8873" y="11740314"/>
                    <a:pt x="24670" y="11756108"/>
                  </a:cubicBezTo>
                  <a:lnTo>
                    <a:pt x="2128347" y="13859787"/>
                  </a:lnTo>
                  <a:close/>
                </a:path>
              </a:pathLst>
            </a:custGeom>
            <a:solidFill>
              <a:srgbClr val="00A181"/>
            </a:solidFill>
          </p:spPr>
        </p:sp>
        <p:sp>
          <p:nvSpPr>
            <p:cNvPr name="Freeform 6" id="6"/>
            <p:cNvSpPr/>
            <p:nvPr/>
          </p:nvSpPr>
          <p:spPr>
            <a:xfrm flipH="false" flipV="false" rot="0">
              <a:off x="84228" y="84228"/>
              <a:ext cx="13716000" cy="13716000"/>
            </a:xfrm>
            <a:custGeom>
              <a:avLst/>
              <a:gdLst/>
              <a:ahLst/>
              <a:cxnLst/>
              <a:rect r="r" b="b" t="t" l="l"/>
              <a:pathLst>
                <a:path h="13716000" w="13716000">
                  <a:moveTo>
                    <a:pt x="11612323" y="0"/>
                  </a:moveTo>
                  <a:lnTo>
                    <a:pt x="2103678" y="0"/>
                  </a:lnTo>
                  <a:lnTo>
                    <a:pt x="0" y="2103677"/>
                  </a:lnTo>
                  <a:lnTo>
                    <a:pt x="0" y="11612322"/>
                  </a:lnTo>
                  <a:lnTo>
                    <a:pt x="2103678" y="13715999"/>
                  </a:lnTo>
                  <a:lnTo>
                    <a:pt x="11612323" y="13715999"/>
                  </a:lnTo>
                  <a:lnTo>
                    <a:pt x="13715999" y="11612322"/>
                  </a:lnTo>
                  <a:lnTo>
                    <a:pt x="13715999" y="2103677"/>
                  </a:lnTo>
                  <a:close/>
                </a:path>
              </a:pathLst>
            </a:custGeom>
            <a:blipFill>
              <a:blip r:embed="rId4"/>
              <a:stretch>
                <a:fillRect l="-13567" t="0" r="-13567" b="0"/>
              </a:stretch>
            </a:blipFill>
          </p:spPr>
        </p:sp>
      </p:grpSp>
      <p:sp>
        <p:nvSpPr>
          <p:cNvPr name="TextBox 7" id="7"/>
          <p:cNvSpPr txBox="true"/>
          <p:nvPr/>
        </p:nvSpPr>
        <p:spPr>
          <a:xfrm rot="0">
            <a:off x="-329867" y="847725"/>
            <a:ext cx="15813913" cy="1095375"/>
          </a:xfrm>
          <a:prstGeom prst="rect">
            <a:avLst/>
          </a:prstGeom>
        </p:spPr>
        <p:txBody>
          <a:bodyPr anchor="t" rtlCol="false" tIns="0" lIns="0" bIns="0" rIns="0">
            <a:spAutoFit/>
          </a:bodyPr>
          <a:lstStyle/>
          <a:p>
            <a:pPr algn="r" rtl="true">
              <a:lnSpc>
                <a:spcPts val="7800"/>
              </a:lnSpc>
              <a:spcBef>
                <a:spcPct val="0"/>
              </a:spcBef>
            </a:pPr>
            <a:r>
              <a:rPr lang="ar-EG" sz="6000">
                <a:solidFill>
                  <a:srgbClr val="000000"/>
                </a:solidFill>
                <a:latin typeface="Tajawal Bold"/>
                <a:ea typeface="Tajawal Bold"/>
                <a:cs typeface="Tajawal Bold"/>
                <a:sym typeface="Tajawal Bold"/>
                <a:rtl val="true"/>
              </a:rPr>
              <a:t>البيئة و الذكاء</a:t>
            </a:r>
          </a:p>
        </p:txBody>
      </p:sp>
      <p:sp>
        <p:nvSpPr>
          <p:cNvPr name="TextBox 8" id="8"/>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18</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3643576" y="568167"/>
            <a:ext cx="9762768" cy="1218565"/>
          </a:xfrm>
          <a:prstGeom prst="rect">
            <a:avLst/>
          </a:prstGeom>
        </p:spPr>
        <p:txBody>
          <a:bodyPr anchor="t" rtlCol="false" tIns="0" lIns="0" bIns="0" rIns="0">
            <a:spAutoFit/>
          </a:bodyPr>
          <a:lstStyle/>
          <a:p>
            <a:pPr algn="ctr" rtl="true">
              <a:lnSpc>
                <a:spcPts val="8959"/>
              </a:lnSpc>
              <a:spcBef>
                <a:spcPct val="0"/>
              </a:spcBef>
            </a:pPr>
            <a:r>
              <a:rPr lang="ar-EG" b="true" sz="6399">
                <a:solidFill>
                  <a:srgbClr val="000000"/>
                </a:solidFill>
                <a:latin typeface="Tajawal Bold"/>
                <a:ea typeface="Tajawal Bold"/>
                <a:cs typeface="Tajawal Bold"/>
                <a:sym typeface="Tajawal Bold"/>
                <a:rtl val="true"/>
              </a:rPr>
              <a:t>استخدام نتائج اختبارات الذكاء</a:t>
            </a:r>
          </a:p>
        </p:txBody>
      </p:sp>
      <p:sp>
        <p:nvSpPr>
          <p:cNvPr name="Freeform 3" id="3"/>
          <p:cNvSpPr/>
          <p:nvPr/>
        </p:nvSpPr>
        <p:spPr>
          <a:xfrm flipH="true" flipV="false" rot="0">
            <a:off x="13600603" y="815817"/>
            <a:ext cx="678758" cy="586200"/>
          </a:xfrm>
          <a:custGeom>
            <a:avLst/>
            <a:gdLst/>
            <a:ahLst/>
            <a:cxnLst/>
            <a:rect r="r" b="b" t="t" l="l"/>
            <a:pathLst>
              <a:path h="586200" w="678758">
                <a:moveTo>
                  <a:pt x="678758" y="0"/>
                </a:moveTo>
                <a:lnTo>
                  <a:pt x="0" y="0"/>
                </a:lnTo>
                <a:lnTo>
                  <a:pt x="0" y="586200"/>
                </a:lnTo>
                <a:lnTo>
                  <a:pt x="678758" y="586200"/>
                </a:lnTo>
                <a:lnTo>
                  <a:pt x="6787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10800000">
            <a:off x="13939982" y="0"/>
            <a:ext cx="13031070" cy="11284968"/>
            <a:chOff x="0" y="0"/>
            <a:chExt cx="3619627" cy="3134614"/>
          </a:xfrm>
        </p:grpSpPr>
        <p:sp>
          <p:nvSpPr>
            <p:cNvPr name="Freeform 5" id="5"/>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CA9165"/>
            </a:solidFill>
          </p:spPr>
        </p:sp>
      </p:grpSp>
      <p:sp>
        <p:nvSpPr>
          <p:cNvPr name="TextBox 6" id="6"/>
          <p:cNvSpPr txBox="true"/>
          <p:nvPr/>
        </p:nvSpPr>
        <p:spPr>
          <a:xfrm rot="0">
            <a:off x="765434" y="2222083"/>
            <a:ext cx="16757132" cy="7291508"/>
          </a:xfrm>
          <a:prstGeom prst="rect">
            <a:avLst/>
          </a:prstGeom>
        </p:spPr>
        <p:txBody>
          <a:bodyPr anchor="t" rtlCol="false" tIns="0" lIns="0" bIns="0" rIns="0">
            <a:spAutoFit/>
          </a:bodyPr>
          <a:lstStyle/>
          <a:p>
            <a:pPr algn="r" rtl="true" marL="553910" indent="-276955" lvl="1">
              <a:lnSpc>
                <a:spcPts val="3591"/>
              </a:lnSpc>
              <a:spcBef>
                <a:spcPct val="0"/>
              </a:spcBef>
              <a:buFont typeface="Arial"/>
              <a:buChar char="•"/>
            </a:pPr>
            <a:r>
              <a:rPr lang="ar-EG" sz="2565">
                <a:solidFill>
                  <a:srgbClr val="000000"/>
                </a:solidFill>
                <a:latin typeface="Tajawal"/>
                <a:ea typeface="Tajawal"/>
                <a:cs typeface="Tajawal"/>
                <a:sym typeface="Tajawal"/>
                <a:rtl val="true"/>
              </a:rPr>
              <a:t>التحقق </a:t>
            </a:r>
            <a:r>
              <a:rPr lang="ar-EG" sz="2565">
                <a:solidFill>
                  <a:srgbClr val="000000"/>
                </a:solidFill>
                <a:latin typeface="Tajawal"/>
                <a:ea typeface="Tajawal"/>
                <a:cs typeface="Tajawal"/>
                <a:sym typeface="Tajawal"/>
                <a:rtl val="true"/>
              </a:rPr>
              <a:t>من صحة الظروف: قبل الحكم على الكفاية العقلية لأي شخص بناءً على درجة اختبار الذكاء، يجب التأكد من عدة أمور، مثل معرفة الطفل للشخص الذي أجرى الاختبار، حالته في ذلك اليوم، ومدى ودية وتشجيع الفاحص.</a:t>
            </a:r>
          </a:p>
          <a:p>
            <a:pPr algn="r" rtl="true" marL="553910" indent="-276955" lvl="1">
              <a:lnSpc>
                <a:spcPts val="3591"/>
              </a:lnSpc>
              <a:spcBef>
                <a:spcPct val="0"/>
              </a:spcBef>
              <a:buFont typeface="Arial"/>
              <a:buChar char="•"/>
            </a:pPr>
            <a:r>
              <a:rPr lang="ar-EG" sz="2565">
                <a:solidFill>
                  <a:srgbClr val="000000"/>
                </a:solidFill>
                <a:latin typeface="Tajawal"/>
                <a:ea typeface="Tajawal"/>
                <a:cs typeface="Tajawal"/>
                <a:sym typeface="Tajawal"/>
                <a:rtl val="true"/>
              </a:rPr>
              <a:t>الهدف من التحقق: يهدف التحقق إلى معرفة ما إذا كانت الدرجة تمثل قدرة الطفل الفعلية في أفضل حالاتها، أم أنها تعكس أداءً أقل من المستوى الحقيقي.</a:t>
            </a:r>
          </a:p>
          <a:p>
            <a:pPr algn="r" rtl="true" marL="1107820" indent="-369273" lvl="2">
              <a:lnSpc>
                <a:spcPts val="3591"/>
              </a:lnSpc>
              <a:spcBef>
                <a:spcPct val="0"/>
              </a:spcBef>
              <a:buFont typeface="Arial"/>
              <a:buChar char="⚬"/>
            </a:pPr>
            <a:r>
              <a:rPr lang="ar-EG" sz="2565">
                <a:solidFill>
                  <a:srgbClr val="000000"/>
                </a:solidFill>
                <a:latin typeface="Tajawal"/>
                <a:ea typeface="Tajawal"/>
                <a:cs typeface="Tajawal"/>
                <a:sym typeface="Tajawal"/>
                <a:rtl val="true"/>
              </a:rPr>
              <a:t>الاستخدامات الفعالة لاختبارات الذكاء:التربية الخاصة: تستخدم اختبارات الذكاء للتعرف على الأطفال الذين يحتاجون إلى مساعدة خاصة.</a:t>
            </a:r>
          </a:p>
          <a:p>
            <a:pPr algn="r" rtl="true" marL="1107820" indent="-369273" lvl="2">
              <a:lnSpc>
                <a:spcPts val="3591"/>
              </a:lnSpc>
              <a:spcBef>
                <a:spcPct val="0"/>
              </a:spcBef>
              <a:buFont typeface="Arial"/>
              <a:buChar char="⚬"/>
            </a:pPr>
            <a:r>
              <a:rPr lang="ar-EG" sz="2565">
                <a:solidFill>
                  <a:srgbClr val="000000"/>
                </a:solidFill>
                <a:latin typeface="Tajawal"/>
                <a:ea typeface="Tajawal"/>
                <a:cs typeface="Tajawal"/>
                <a:sym typeface="Tajawal"/>
                <a:rtl val="true"/>
              </a:rPr>
              <a:t>التنبؤ بالتحصيل الدراسي: هناك علاقة طردية بين درجات اختبارات الذكاء والتحصيل الدراسي، ويمكن استخدامها للتنبؤ بالتحصيل المستقبلي.</a:t>
            </a:r>
          </a:p>
          <a:p>
            <a:pPr algn="r" rtl="true" marL="1107820" indent="-369273" lvl="2">
              <a:lnSpc>
                <a:spcPts val="3591"/>
              </a:lnSpc>
              <a:spcBef>
                <a:spcPct val="0"/>
              </a:spcBef>
              <a:buFont typeface="Arial"/>
              <a:buChar char="⚬"/>
            </a:pPr>
            <a:r>
              <a:rPr lang="ar-EG" sz="2565">
                <a:solidFill>
                  <a:srgbClr val="000000"/>
                </a:solidFill>
                <a:latin typeface="Tajawal"/>
                <a:ea typeface="Tajawal"/>
                <a:cs typeface="Tajawal"/>
                <a:sym typeface="Tajawal"/>
                <a:rtl val="true"/>
              </a:rPr>
              <a:t>التنبؤ بالوظيفة والنجاح: هناك علاقة بين ذكاء الناس ونوع الوظائف التي يشغلونها بعد التخرج.</a:t>
            </a:r>
          </a:p>
          <a:p>
            <a:pPr algn="r" rtl="true" marL="1107820" indent="-369273" lvl="2">
              <a:lnSpc>
                <a:spcPts val="3591"/>
              </a:lnSpc>
              <a:spcBef>
                <a:spcPct val="0"/>
              </a:spcBef>
              <a:buFont typeface="Arial"/>
              <a:buChar char="⚬"/>
            </a:pPr>
            <a:r>
              <a:rPr lang="ar-EG" sz="2565">
                <a:solidFill>
                  <a:srgbClr val="000000"/>
                </a:solidFill>
                <a:latin typeface="Tajawal"/>
                <a:ea typeface="Tajawal"/>
                <a:cs typeface="Tajawal"/>
                <a:sym typeface="Tajawal"/>
                <a:rtl val="true"/>
              </a:rPr>
              <a:t>الاستخدامات النفسية: يمكن للأخصائي النفسي استخدام نتائج اختبارات الذكاء لفهم المشكلات والإحباطات التي يواجهها بعض الطلاب.</a:t>
            </a:r>
          </a:p>
          <a:p>
            <a:pPr algn="r" rtl="true" marL="1107820" indent="-369273" lvl="2">
              <a:lnSpc>
                <a:spcPts val="3591"/>
              </a:lnSpc>
              <a:spcBef>
                <a:spcPct val="0"/>
              </a:spcBef>
              <a:buFont typeface="Arial"/>
              <a:buChar char="⚬"/>
            </a:pPr>
            <a:r>
              <a:rPr lang="ar-EG" sz="2565">
                <a:solidFill>
                  <a:srgbClr val="000000"/>
                </a:solidFill>
                <a:latin typeface="Tajawal"/>
                <a:ea typeface="Tajawal"/>
                <a:cs typeface="Tajawal"/>
                <a:sym typeface="Tajawal"/>
                <a:rtl val="true"/>
              </a:rPr>
              <a:t>الاستخدامات الإرشادية: يمكن للمرشد النفسي استخدام نتائج اختبارات الذكاء في إرشاد الطلاب لاختيار البرامج والمساقات والتخصصات الجامعية المناسبة لقدراتهم.</a:t>
            </a:r>
          </a:p>
          <a:p>
            <a:pPr algn="r" rtl="true">
              <a:lnSpc>
                <a:spcPts val="3591"/>
              </a:lnSpc>
              <a:spcBef>
                <a:spcPct val="0"/>
              </a:spcBef>
            </a:pPr>
            <a:r>
              <a:rPr lang="ar-EG" sz="2565">
                <a:solidFill>
                  <a:srgbClr val="000000"/>
                </a:solidFill>
                <a:latin typeface="Tajawal"/>
                <a:ea typeface="Tajawal"/>
                <a:cs typeface="Tajawal"/>
                <a:sym typeface="Tajawal"/>
                <a:rtl val="true"/>
              </a:rPr>
              <a:t>باختصار: يجب التعامل مع نتائج اختبارات الذكاء بحذر، والتأكد من صحة الظروف قبل إصدار أي أحكام. ويمكن استخدام هذه الاختبارات بشكل فعال في مجالات متنوعة، مثل التربية الخاصة، والتنبؤ بالتحصيل الدراسي والوظيفي، والاستخدامات النفسية والإرشادية.</a:t>
            </a:r>
          </a:p>
          <a:p>
            <a:pPr algn="r" rtl="true">
              <a:lnSpc>
                <a:spcPts val="3591"/>
              </a:lnSpc>
              <a:spcBef>
                <a:spcPct val="0"/>
              </a:spcBef>
            </a:pPr>
          </a:p>
        </p:txBody>
      </p:sp>
      <p:sp>
        <p:nvSpPr>
          <p:cNvPr name="TextBox 7" id="7"/>
          <p:cNvSpPr txBox="true"/>
          <p:nvPr/>
        </p:nvSpPr>
        <p:spPr>
          <a:xfrm rot="0">
            <a:off x="9211586" y="9606852"/>
            <a:ext cx="516467" cy="58893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19</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3A445A"/>
        </a:solidFill>
      </p:bgPr>
    </p:bg>
    <p:spTree>
      <p:nvGrpSpPr>
        <p:cNvPr id="1" name=""/>
        <p:cNvGrpSpPr/>
        <p:nvPr/>
      </p:nvGrpSpPr>
      <p:grpSpPr>
        <a:xfrm>
          <a:off x="0" y="0"/>
          <a:ext cx="0" cy="0"/>
          <a:chOff x="0" y="0"/>
          <a:chExt cx="0" cy="0"/>
        </a:xfrm>
      </p:grpSpPr>
      <p:grpSp>
        <p:nvGrpSpPr>
          <p:cNvPr name="Group 2" id="2"/>
          <p:cNvGrpSpPr/>
          <p:nvPr/>
        </p:nvGrpSpPr>
        <p:grpSpPr>
          <a:xfrm rot="0">
            <a:off x="10677628" y="-89986"/>
            <a:ext cx="10138115" cy="8779655"/>
            <a:chOff x="0" y="0"/>
            <a:chExt cx="3619627" cy="3134614"/>
          </a:xfrm>
        </p:grpSpPr>
        <p:sp>
          <p:nvSpPr>
            <p:cNvPr name="Freeform 3" id="3"/>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DFA78D"/>
            </a:solidFill>
          </p:spPr>
        </p:sp>
      </p:grpSp>
      <p:grpSp>
        <p:nvGrpSpPr>
          <p:cNvPr name="Group 4" id="4"/>
          <p:cNvGrpSpPr/>
          <p:nvPr/>
        </p:nvGrpSpPr>
        <p:grpSpPr>
          <a:xfrm rot="0">
            <a:off x="9815340" y="5832746"/>
            <a:ext cx="5966980" cy="5167433"/>
            <a:chOff x="0" y="0"/>
            <a:chExt cx="3619627" cy="3134614"/>
          </a:xfrm>
        </p:grpSpPr>
        <p:sp>
          <p:nvSpPr>
            <p:cNvPr name="Freeform 5" id="5"/>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67728F"/>
            </a:solidFill>
          </p:spPr>
        </p:sp>
      </p:grpSp>
      <p:sp>
        <p:nvSpPr>
          <p:cNvPr name="TextBox 6" id="6"/>
          <p:cNvSpPr txBox="true"/>
          <p:nvPr/>
        </p:nvSpPr>
        <p:spPr>
          <a:xfrm rot="0">
            <a:off x="10053429" y="2956501"/>
            <a:ext cx="7205871" cy="2733675"/>
          </a:xfrm>
          <a:prstGeom prst="rect">
            <a:avLst/>
          </a:prstGeom>
        </p:spPr>
        <p:txBody>
          <a:bodyPr anchor="t" rtlCol="false" tIns="0" lIns="0" bIns="0" rIns="0">
            <a:spAutoFit/>
          </a:bodyPr>
          <a:lstStyle/>
          <a:p>
            <a:pPr algn="r" rtl="true" marL="0" indent="0" lvl="0">
              <a:lnSpc>
                <a:spcPts val="10199"/>
              </a:lnSpc>
              <a:spcBef>
                <a:spcPct val="0"/>
              </a:spcBef>
            </a:pPr>
            <a:r>
              <a:rPr lang="ar-EG" sz="8499">
                <a:solidFill>
                  <a:srgbClr val="F4F4F4"/>
                </a:solidFill>
                <a:latin typeface="Tajawal"/>
                <a:ea typeface="Tajawal"/>
                <a:cs typeface="Tajawal"/>
                <a:sym typeface="Tajawal"/>
                <a:rtl val="true"/>
              </a:rPr>
              <a:t>المواضيع الأساسية</a:t>
            </a:r>
          </a:p>
        </p:txBody>
      </p:sp>
      <p:sp>
        <p:nvSpPr>
          <p:cNvPr name="TextBox 7" id="7"/>
          <p:cNvSpPr txBox="true"/>
          <p:nvPr/>
        </p:nvSpPr>
        <p:spPr>
          <a:xfrm rot="0">
            <a:off x="2594681" y="3234312"/>
            <a:ext cx="6109328" cy="722630"/>
          </a:xfrm>
          <a:prstGeom prst="rect">
            <a:avLst/>
          </a:prstGeom>
        </p:spPr>
        <p:txBody>
          <a:bodyPr anchor="t" rtlCol="false" tIns="0" lIns="0" bIns="0" rIns="0">
            <a:spAutoFit/>
          </a:bodyPr>
          <a:lstStyle/>
          <a:p>
            <a:pPr algn="r" rtl="true">
              <a:lnSpc>
                <a:spcPts val="5320"/>
              </a:lnSpc>
            </a:pPr>
            <a:r>
              <a:rPr lang="en-US" sz="3800">
                <a:solidFill>
                  <a:srgbClr val="F4F4F4"/>
                </a:solidFill>
                <a:latin typeface="Tajawal"/>
                <a:ea typeface="Tajawal"/>
                <a:cs typeface="Tajawal"/>
                <a:sym typeface="Tajawal"/>
              </a:rPr>
              <a:t>٣</a:t>
            </a:r>
            <a:r>
              <a:rPr lang="ar-EG" sz="3800">
                <a:solidFill>
                  <a:srgbClr val="F4F4F4"/>
                </a:solidFill>
                <a:latin typeface="Tajawal"/>
                <a:ea typeface="Tajawal"/>
                <a:cs typeface="Tajawal"/>
                <a:sym typeface="Tajawal"/>
                <a:rtl val="true"/>
              </a:rPr>
              <a:t>- قياس الذكاء.</a:t>
            </a:r>
          </a:p>
        </p:txBody>
      </p:sp>
      <p:sp>
        <p:nvSpPr>
          <p:cNvPr name="TextBox 8" id="8"/>
          <p:cNvSpPr txBox="true"/>
          <p:nvPr/>
        </p:nvSpPr>
        <p:spPr>
          <a:xfrm rot="0">
            <a:off x="5578383" y="1312802"/>
            <a:ext cx="3107412" cy="722630"/>
          </a:xfrm>
          <a:prstGeom prst="rect">
            <a:avLst/>
          </a:prstGeom>
        </p:spPr>
        <p:txBody>
          <a:bodyPr anchor="t" rtlCol="false" tIns="0" lIns="0" bIns="0" rIns="0">
            <a:spAutoFit/>
          </a:bodyPr>
          <a:lstStyle/>
          <a:p>
            <a:pPr algn="ctr" rtl="true">
              <a:lnSpc>
                <a:spcPts val="5320"/>
              </a:lnSpc>
              <a:spcBef>
                <a:spcPct val="0"/>
              </a:spcBef>
            </a:pPr>
            <a:r>
              <a:rPr lang="en-US" sz="3800">
                <a:solidFill>
                  <a:srgbClr val="F4F4F4"/>
                </a:solidFill>
                <a:latin typeface="Tajawal"/>
                <a:ea typeface="Tajawal"/>
                <a:cs typeface="Tajawal"/>
                <a:sym typeface="Tajawal"/>
              </a:rPr>
              <a:t>١</a:t>
            </a:r>
            <a:r>
              <a:rPr lang="ar-EG" sz="3800">
                <a:solidFill>
                  <a:srgbClr val="F4F4F4"/>
                </a:solidFill>
                <a:latin typeface="Tajawal"/>
                <a:ea typeface="Tajawal"/>
                <a:cs typeface="Tajawal"/>
                <a:sym typeface="Tajawal"/>
                <a:rtl val="true"/>
              </a:rPr>
              <a:t>- مفهوم الذكاء.</a:t>
            </a:r>
          </a:p>
        </p:txBody>
      </p:sp>
      <p:sp>
        <p:nvSpPr>
          <p:cNvPr name="TextBox 9" id="9"/>
          <p:cNvSpPr txBox="true"/>
          <p:nvPr/>
        </p:nvSpPr>
        <p:spPr>
          <a:xfrm rot="0">
            <a:off x="3570808" y="115827"/>
            <a:ext cx="5202436" cy="958850"/>
          </a:xfrm>
          <a:prstGeom prst="rect">
            <a:avLst/>
          </a:prstGeom>
        </p:spPr>
        <p:txBody>
          <a:bodyPr anchor="t" rtlCol="false" tIns="0" lIns="0" bIns="0" rIns="0">
            <a:spAutoFit/>
          </a:bodyPr>
          <a:lstStyle/>
          <a:p>
            <a:pPr algn="ctr" rtl="true">
              <a:lnSpc>
                <a:spcPts val="7000"/>
              </a:lnSpc>
              <a:spcBef>
                <a:spcPct val="0"/>
              </a:spcBef>
            </a:pPr>
            <a:r>
              <a:rPr lang="ar-EG" b="true" sz="5000">
                <a:solidFill>
                  <a:srgbClr val="FF914D"/>
                </a:solidFill>
                <a:latin typeface="Tajawal Bold"/>
                <a:ea typeface="Tajawal Bold"/>
                <a:cs typeface="Tajawal Bold"/>
                <a:sym typeface="Tajawal Bold"/>
                <a:rtl val="true"/>
              </a:rPr>
              <a:t>الجزء الأول ويشمل:</a:t>
            </a:r>
          </a:p>
        </p:txBody>
      </p:sp>
      <p:sp>
        <p:nvSpPr>
          <p:cNvPr name="TextBox 10" id="10"/>
          <p:cNvSpPr txBox="true"/>
          <p:nvPr/>
        </p:nvSpPr>
        <p:spPr>
          <a:xfrm rot="0">
            <a:off x="3813993" y="2273557"/>
            <a:ext cx="4890016" cy="722630"/>
          </a:xfrm>
          <a:prstGeom prst="rect">
            <a:avLst/>
          </a:prstGeom>
        </p:spPr>
        <p:txBody>
          <a:bodyPr anchor="t" rtlCol="false" tIns="0" lIns="0" bIns="0" rIns="0">
            <a:spAutoFit/>
          </a:bodyPr>
          <a:lstStyle/>
          <a:p>
            <a:pPr algn="ctr" rtl="true">
              <a:lnSpc>
                <a:spcPts val="5320"/>
              </a:lnSpc>
              <a:spcBef>
                <a:spcPct val="0"/>
              </a:spcBef>
            </a:pPr>
            <a:r>
              <a:rPr lang="en-US" sz="3800">
                <a:solidFill>
                  <a:srgbClr val="F4F4F4"/>
                </a:solidFill>
                <a:latin typeface="Tajawal"/>
                <a:ea typeface="Tajawal"/>
                <a:cs typeface="Tajawal"/>
                <a:sym typeface="Tajawal"/>
              </a:rPr>
              <a:t>٢</a:t>
            </a:r>
            <a:r>
              <a:rPr lang="ar-EG" sz="3800">
                <a:solidFill>
                  <a:srgbClr val="F4F4F4"/>
                </a:solidFill>
                <a:latin typeface="Tajawal"/>
                <a:ea typeface="Tajawal"/>
                <a:cs typeface="Tajawal"/>
                <a:sym typeface="Tajawal"/>
                <a:rtl val="true"/>
              </a:rPr>
              <a:t>- طبيعة الذكاء ونظرياته.</a:t>
            </a:r>
          </a:p>
        </p:txBody>
      </p:sp>
      <p:sp>
        <p:nvSpPr>
          <p:cNvPr name="TextBox 11" id="11"/>
          <p:cNvSpPr txBox="true"/>
          <p:nvPr/>
        </p:nvSpPr>
        <p:spPr>
          <a:xfrm rot="0">
            <a:off x="4712085" y="4195067"/>
            <a:ext cx="3973711" cy="722630"/>
          </a:xfrm>
          <a:prstGeom prst="rect">
            <a:avLst/>
          </a:prstGeom>
        </p:spPr>
        <p:txBody>
          <a:bodyPr anchor="t" rtlCol="false" tIns="0" lIns="0" bIns="0" rIns="0">
            <a:spAutoFit/>
          </a:bodyPr>
          <a:lstStyle/>
          <a:p>
            <a:pPr algn="ctr" rtl="true">
              <a:lnSpc>
                <a:spcPts val="5320"/>
              </a:lnSpc>
              <a:spcBef>
                <a:spcPct val="0"/>
              </a:spcBef>
            </a:pPr>
            <a:r>
              <a:rPr lang="en-US" sz="3800">
                <a:solidFill>
                  <a:srgbClr val="F4F4F4"/>
                </a:solidFill>
                <a:latin typeface="Tajawal"/>
                <a:ea typeface="Tajawal"/>
                <a:cs typeface="Tajawal"/>
                <a:sym typeface="Tajawal"/>
              </a:rPr>
              <a:t>٤</a:t>
            </a:r>
            <a:r>
              <a:rPr lang="ar-EG" sz="3800">
                <a:solidFill>
                  <a:srgbClr val="F4F4F4"/>
                </a:solidFill>
                <a:latin typeface="Tajawal"/>
                <a:ea typeface="Tajawal"/>
                <a:cs typeface="Tajawal"/>
                <a:sym typeface="Tajawal"/>
                <a:rtl val="true"/>
              </a:rPr>
              <a:t>- ثبات درجات الذكاء.</a:t>
            </a:r>
          </a:p>
        </p:txBody>
      </p:sp>
      <p:sp>
        <p:nvSpPr>
          <p:cNvPr name="TextBox 12" id="12"/>
          <p:cNvSpPr txBox="true"/>
          <p:nvPr/>
        </p:nvSpPr>
        <p:spPr>
          <a:xfrm rot="0">
            <a:off x="3503124" y="5108197"/>
            <a:ext cx="5260777" cy="958850"/>
          </a:xfrm>
          <a:prstGeom prst="rect">
            <a:avLst/>
          </a:prstGeom>
        </p:spPr>
        <p:txBody>
          <a:bodyPr anchor="t" rtlCol="false" tIns="0" lIns="0" bIns="0" rIns="0">
            <a:spAutoFit/>
          </a:bodyPr>
          <a:lstStyle/>
          <a:p>
            <a:pPr algn="ctr" rtl="true">
              <a:lnSpc>
                <a:spcPts val="7000"/>
              </a:lnSpc>
              <a:spcBef>
                <a:spcPct val="0"/>
              </a:spcBef>
            </a:pPr>
            <a:r>
              <a:rPr lang="ar-EG" b="true" sz="5000">
                <a:solidFill>
                  <a:srgbClr val="FF914D"/>
                </a:solidFill>
                <a:latin typeface="Tajawal Bold"/>
                <a:ea typeface="Tajawal Bold"/>
                <a:cs typeface="Tajawal Bold"/>
                <a:sym typeface="Tajawal Bold"/>
                <a:rtl val="true"/>
              </a:rPr>
              <a:t>الجزء الثاني ويشمل:</a:t>
            </a:r>
          </a:p>
        </p:txBody>
      </p:sp>
      <p:sp>
        <p:nvSpPr>
          <p:cNvPr name="TextBox 13" id="13"/>
          <p:cNvSpPr txBox="true"/>
          <p:nvPr/>
        </p:nvSpPr>
        <p:spPr>
          <a:xfrm rot="0">
            <a:off x="5551654" y="6591680"/>
            <a:ext cx="3122295" cy="722630"/>
          </a:xfrm>
          <a:prstGeom prst="rect">
            <a:avLst/>
          </a:prstGeom>
        </p:spPr>
        <p:txBody>
          <a:bodyPr anchor="t" rtlCol="false" tIns="0" lIns="0" bIns="0" rIns="0">
            <a:spAutoFit/>
          </a:bodyPr>
          <a:lstStyle/>
          <a:p>
            <a:pPr algn="ctr" rtl="true">
              <a:lnSpc>
                <a:spcPts val="5320"/>
              </a:lnSpc>
              <a:spcBef>
                <a:spcPct val="0"/>
              </a:spcBef>
            </a:pPr>
            <a:r>
              <a:rPr lang="en-US" sz="3800">
                <a:solidFill>
                  <a:srgbClr val="F4F4F4"/>
                </a:solidFill>
                <a:latin typeface="Tajawal"/>
                <a:ea typeface="Tajawal"/>
                <a:cs typeface="Tajawal"/>
                <a:sym typeface="Tajawal"/>
              </a:rPr>
              <a:t>١</a:t>
            </a:r>
            <a:r>
              <a:rPr lang="ar-EG" sz="3800">
                <a:solidFill>
                  <a:srgbClr val="F4F4F4"/>
                </a:solidFill>
                <a:latin typeface="Tajawal"/>
                <a:ea typeface="Tajawal"/>
                <a:cs typeface="Tajawal"/>
                <a:sym typeface="Tajawal"/>
                <a:rtl val="true"/>
              </a:rPr>
              <a:t>- الوراثة والذكاء.</a:t>
            </a:r>
          </a:p>
        </p:txBody>
      </p:sp>
      <p:sp>
        <p:nvSpPr>
          <p:cNvPr name="TextBox 14" id="14"/>
          <p:cNvSpPr txBox="true"/>
          <p:nvPr/>
        </p:nvSpPr>
        <p:spPr>
          <a:xfrm rot="0">
            <a:off x="5649345" y="7693832"/>
            <a:ext cx="3036451" cy="722630"/>
          </a:xfrm>
          <a:prstGeom prst="rect">
            <a:avLst/>
          </a:prstGeom>
        </p:spPr>
        <p:txBody>
          <a:bodyPr anchor="t" rtlCol="false" tIns="0" lIns="0" bIns="0" rIns="0">
            <a:spAutoFit/>
          </a:bodyPr>
          <a:lstStyle/>
          <a:p>
            <a:pPr algn="ctr" rtl="true">
              <a:lnSpc>
                <a:spcPts val="5320"/>
              </a:lnSpc>
              <a:spcBef>
                <a:spcPct val="0"/>
              </a:spcBef>
            </a:pPr>
            <a:r>
              <a:rPr lang="en-US" sz="3800">
                <a:solidFill>
                  <a:srgbClr val="F4F4F4"/>
                </a:solidFill>
                <a:latin typeface="Tajawal"/>
                <a:ea typeface="Tajawal"/>
                <a:cs typeface="Tajawal"/>
                <a:sym typeface="Tajawal"/>
              </a:rPr>
              <a:t>٢</a:t>
            </a:r>
            <a:r>
              <a:rPr lang="ar-EG" sz="3800">
                <a:solidFill>
                  <a:srgbClr val="F4F4F4"/>
                </a:solidFill>
                <a:latin typeface="Tajawal"/>
                <a:ea typeface="Tajawal"/>
                <a:cs typeface="Tajawal"/>
                <a:sym typeface="Tajawal"/>
                <a:rtl val="true"/>
              </a:rPr>
              <a:t>- البيئة والذكاء.</a:t>
            </a:r>
          </a:p>
        </p:txBody>
      </p:sp>
      <p:sp>
        <p:nvSpPr>
          <p:cNvPr name="TextBox 15" id="15"/>
          <p:cNvSpPr txBox="true"/>
          <p:nvPr/>
        </p:nvSpPr>
        <p:spPr>
          <a:xfrm rot="0">
            <a:off x="2444241" y="8654587"/>
            <a:ext cx="6268284" cy="722630"/>
          </a:xfrm>
          <a:prstGeom prst="rect">
            <a:avLst/>
          </a:prstGeom>
        </p:spPr>
        <p:txBody>
          <a:bodyPr anchor="t" rtlCol="false" tIns="0" lIns="0" bIns="0" rIns="0">
            <a:spAutoFit/>
          </a:bodyPr>
          <a:lstStyle/>
          <a:p>
            <a:pPr algn="ctr" rtl="true">
              <a:lnSpc>
                <a:spcPts val="5320"/>
              </a:lnSpc>
              <a:spcBef>
                <a:spcPct val="0"/>
              </a:spcBef>
            </a:pPr>
            <a:r>
              <a:rPr lang="en-US" sz="3800">
                <a:solidFill>
                  <a:srgbClr val="F4F4F4"/>
                </a:solidFill>
                <a:latin typeface="Tajawal"/>
                <a:ea typeface="Tajawal"/>
                <a:cs typeface="Tajawal"/>
                <a:sym typeface="Tajawal"/>
              </a:rPr>
              <a:t>٣</a:t>
            </a:r>
            <a:r>
              <a:rPr lang="ar-EG" sz="3800">
                <a:solidFill>
                  <a:srgbClr val="F4F4F4"/>
                </a:solidFill>
                <a:latin typeface="Tajawal"/>
                <a:ea typeface="Tajawal"/>
                <a:cs typeface="Tajawal"/>
                <a:sym typeface="Tajawal"/>
                <a:rtl val="true"/>
              </a:rPr>
              <a:t>- استخدام نتائج اختبارات الذكاء.</a:t>
            </a:r>
          </a:p>
        </p:txBody>
      </p:sp>
      <p:sp>
        <p:nvSpPr>
          <p:cNvPr name="TextBox 16" id="16"/>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2</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A2B6C3"/>
        </a:solidFill>
      </p:bgPr>
    </p:bg>
    <p:spTree>
      <p:nvGrpSpPr>
        <p:cNvPr id="1" name=""/>
        <p:cNvGrpSpPr/>
        <p:nvPr/>
      </p:nvGrpSpPr>
      <p:grpSpPr>
        <a:xfrm>
          <a:off x="0" y="0"/>
          <a:ext cx="0" cy="0"/>
          <a:chOff x="0" y="0"/>
          <a:chExt cx="0" cy="0"/>
        </a:xfrm>
      </p:grpSpPr>
      <p:grpSp>
        <p:nvGrpSpPr>
          <p:cNvPr name="Group 2" id="2"/>
          <p:cNvGrpSpPr/>
          <p:nvPr/>
        </p:nvGrpSpPr>
        <p:grpSpPr>
          <a:xfrm rot="0">
            <a:off x="1028700" y="2520315"/>
            <a:ext cx="5246370" cy="524637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33940" y="0"/>
                  </a:moveTo>
                  <a:lnTo>
                    <a:pt x="778860" y="0"/>
                  </a:lnTo>
                  <a:cubicBezTo>
                    <a:pt x="797604" y="0"/>
                    <a:pt x="812800" y="15196"/>
                    <a:pt x="812800" y="33940"/>
                  </a:cubicBezTo>
                  <a:lnTo>
                    <a:pt x="812800" y="778860"/>
                  </a:lnTo>
                  <a:cubicBezTo>
                    <a:pt x="812800" y="797604"/>
                    <a:pt x="797604" y="812800"/>
                    <a:pt x="778860" y="812800"/>
                  </a:cubicBezTo>
                  <a:lnTo>
                    <a:pt x="33940" y="812800"/>
                  </a:lnTo>
                  <a:cubicBezTo>
                    <a:pt x="15196" y="812800"/>
                    <a:pt x="0" y="797604"/>
                    <a:pt x="0" y="778860"/>
                  </a:cubicBezTo>
                  <a:lnTo>
                    <a:pt x="0" y="33940"/>
                  </a:lnTo>
                  <a:cubicBezTo>
                    <a:pt x="0" y="15196"/>
                    <a:pt x="15196" y="0"/>
                    <a:pt x="33940" y="0"/>
                  </a:cubicBezTo>
                  <a:close/>
                </a:path>
              </a:pathLst>
            </a:custGeom>
            <a:blipFill>
              <a:blip r:embed="rId2"/>
              <a:stretch>
                <a:fillRect l="0" t="0" r="0" b="0"/>
              </a:stretch>
            </a:blipFill>
          </p:spPr>
        </p:sp>
      </p:grpSp>
      <p:sp>
        <p:nvSpPr>
          <p:cNvPr name="TextBox 4" id="4"/>
          <p:cNvSpPr txBox="true"/>
          <p:nvPr/>
        </p:nvSpPr>
        <p:spPr>
          <a:xfrm rot="0">
            <a:off x="8953381" y="940247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20</a:t>
            </a:r>
          </a:p>
        </p:txBody>
      </p:sp>
      <p:sp>
        <p:nvSpPr>
          <p:cNvPr name="TextBox 5" id="5"/>
          <p:cNvSpPr txBox="true"/>
          <p:nvPr/>
        </p:nvSpPr>
        <p:spPr>
          <a:xfrm rot="0">
            <a:off x="6759535" y="419417"/>
            <a:ext cx="4768930" cy="1094740"/>
          </a:xfrm>
          <a:prstGeom prst="rect">
            <a:avLst/>
          </a:prstGeom>
        </p:spPr>
        <p:txBody>
          <a:bodyPr anchor="t" rtlCol="false" tIns="0" lIns="0" bIns="0" rIns="0">
            <a:spAutoFit/>
          </a:bodyPr>
          <a:lstStyle/>
          <a:p>
            <a:pPr algn="ctr" rtl="true">
              <a:lnSpc>
                <a:spcPts val="8959"/>
              </a:lnSpc>
              <a:spcBef>
                <a:spcPct val="0"/>
              </a:spcBef>
            </a:pPr>
            <a:r>
              <a:rPr lang="ar-EG" sz="6399">
                <a:solidFill>
                  <a:srgbClr val="000000"/>
                </a:solidFill>
                <a:latin typeface="Open Sans"/>
                <a:ea typeface="Open Sans"/>
                <a:cs typeface="Open Sans"/>
                <a:sym typeface="Open Sans"/>
                <a:rtl val="true"/>
              </a:rPr>
              <a:t>اسئلة مشاركة :</a:t>
            </a:r>
          </a:p>
        </p:txBody>
      </p:sp>
      <p:sp>
        <p:nvSpPr>
          <p:cNvPr name="TextBox 6" id="6"/>
          <p:cNvSpPr txBox="true"/>
          <p:nvPr/>
        </p:nvSpPr>
        <p:spPr>
          <a:xfrm rot="0">
            <a:off x="10105251" y="2590532"/>
            <a:ext cx="7238524" cy="863600"/>
          </a:xfrm>
          <a:prstGeom prst="rect">
            <a:avLst/>
          </a:prstGeom>
        </p:spPr>
        <p:txBody>
          <a:bodyPr anchor="t" rtlCol="false" tIns="0" lIns="0" bIns="0" rIns="0">
            <a:spAutoFit/>
          </a:bodyPr>
          <a:lstStyle/>
          <a:p>
            <a:pPr algn="ctr" rtl="true">
              <a:lnSpc>
                <a:spcPts val="7000"/>
              </a:lnSpc>
              <a:spcBef>
                <a:spcPct val="0"/>
              </a:spcBef>
            </a:pPr>
            <a:r>
              <a:rPr lang="en-US" sz="5000">
                <a:solidFill>
                  <a:srgbClr val="000000"/>
                </a:solidFill>
                <a:latin typeface="Open Sans"/>
                <a:ea typeface="Open Sans"/>
                <a:cs typeface="Open Sans"/>
                <a:sym typeface="Open Sans"/>
              </a:rPr>
              <a:t>1</a:t>
            </a:r>
            <a:r>
              <a:rPr lang="ar-EG" sz="5000">
                <a:solidFill>
                  <a:srgbClr val="000000"/>
                </a:solidFill>
                <a:latin typeface="Open Sans"/>
                <a:ea typeface="Open Sans"/>
                <a:cs typeface="Open Sans"/>
                <a:sym typeface="Open Sans"/>
                <a:rtl val="true"/>
              </a:rPr>
              <a:t>- أذكر </a:t>
            </a:r>
            <a:r>
              <a:rPr lang="en-US" sz="5000">
                <a:solidFill>
                  <a:srgbClr val="000000"/>
                </a:solidFill>
                <a:latin typeface="Open Sans"/>
                <a:ea typeface="Open Sans"/>
                <a:cs typeface="Open Sans"/>
                <a:sym typeface="Open Sans"/>
              </a:rPr>
              <a:t>3</a:t>
            </a:r>
            <a:r>
              <a:rPr lang="ar-EG" sz="5000">
                <a:solidFill>
                  <a:srgbClr val="000000"/>
                </a:solidFill>
                <a:latin typeface="Open Sans"/>
                <a:ea typeface="Open Sans"/>
                <a:cs typeface="Open Sans"/>
                <a:sym typeface="Open Sans"/>
                <a:rtl val="true"/>
              </a:rPr>
              <a:t> من خصائص الذكاء.</a:t>
            </a:r>
          </a:p>
        </p:txBody>
      </p:sp>
      <p:sp>
        <p:nvSpPr>
          <p:cNvPr name="TextBox 7" id="7"/>
          <p:cNvSpPr txBox="true"/>
          <p:nvPr/>
        </p:nvSpPr>
        <p:spPr>
          <a:xfrm rot="0">
            <a:off x="7673638" y="5181616"/>
            <a:ext cx="9670137" cy="863600"/>
          </a:xfrm>
          <a:prstGeom prst="rect">
            <a:avLst/>
          </a:prstGeom>
        </p:spPr>
        <p:txBody>
          <a:bodyPr anchor="t" rtlCol="false" tIns="0" lIns="0" bIns="0" rIns="0">
            <a:spAutoFit/>
          </a:bodyPr>
          <a:lstStyle/>
          <a:p>
            <a:pPr algn="ctr" rtl="true">
              <a:lnSpc>
                <a:spcPts val="7000"/>
              </a:lnSpc>
              <a:spcBef>
                <a:spcPct val="0"/>
              </a:spcBef>
            </a:pPr>
            <a:r>
              <a:rPr lang="en-US" sz="5000">
                <a:solidFill>
                  <a:srgbClr val="000000"/>
                </a:solidFill>
                <a:latin typeface="Open Sans"/>
                <a:ea typeface="Open Sans"/>
                <a:cs typeface="Open Sans"/>
                <a:sym typeface="Open Sans"/>
              </a:rPr>
              <a:t>2</a:t>
            </a:r>
            <a:r>
              <a:rPr lang="ar-EG" sz="5000">
                <a:solidFill>
                  <a:srgbClr val="000000"/>
                </a:solidFill>
                <a:latin typeface="Open Sans"/>
                <a:ea typeface="Open Sans"/>
                <a:cs typeface="Open Sans"/>
                <a:sym typeface="Open Sans"/>
                <a:rtl val="true"/>
              </a:rPr>
              <a:t>- ما هي معادلة استخراج نسبة الذكاء؟ </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4B6072"/>
        </a:solidFill>
      </p:bgPr>
    </p:bg>
    <p:spTree>
      <p:nvGrpSpPr>
        <p:cNvPr id="1" name=""/>
        <p:cNvGrpSpPr/>
        <p:nvPr/>
      </p:nvGrpSpPr>
      <p:grpSpPr>
        <a:xfrm>
          <a:off x="0" y="0"/>
          <a:ext cx="0" cy="0"/>
          <a:chOff x="0" y="0"/>
          <a:chExt cx="0" cy="0"/>
        </a:xfrm>
      </p:grpSpPr>
      <p:grpSp>
        <p:nvGrpSpPr>
          <p:cNvPr name="Group 2" id="2"/>
          <p:cNvGrpSpPr/>
          <p:nvPr/>
        </p:nvGrpSpPr>
        <p:grpSpPr>
          <a:xfrm rot="0">
            <a:off x="5395440" y="1028700"/>
            <a:ext cx="7497119" cy="7497119"/>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651"/>
            </a:solidFill>
          </p:spPr>
        </p:sp>
        <p:sp>
          <p:nvSpPr>
            <p:cNvPr name="TextBox 4" id="4"/>
            <p:cNvSpPr txBox="true"/>
            <p:nvPr/>
          </p:nvSpPr>
          <p:spPr>
            <a:xfrm>
              <a:off x="76200" y="-19050"/>
              <a:ext cx="660400" cy="755650"/>
            </a:xfrm>
            <a:prstGeom prst="rect">
              <a:avLst/>
            </a:prstGeom>
          </p:spPr>
          <p:txBody>
            <a:bodyPr anchor="ctr" rtlCol="false" tIns="50800" lIns="50800" bIns="50800" rIns="50800"/>
            <a:lstStyle/>
            <a:p>
              <a:pPr algn="ctr" rtl="true">
                <a:lnSpc>
                  <a:spcPts val="6859"/>
                </a:lnSpc>
                <a:spcBef>
                  <a:spcPct val="0"/>
                </a:spcBef>
              </a:pPr>
              <a:r>
                <a:rPr lang="ar-EG" sz="4899">
                  <a:solidFill>
                    <a:srgbClr val="FFFFFF"/>
                  </a:solidFill>
                  <a:latin typeface="Droid Arabic Kufi"/>
                  <a:ea typeface="Droid Arabic Kufi"/>
                  <a:cs typeface="Droid Arabic Kufi"/>
                  <a:sym typeface="Droid Arabic Kufi"/>
                  <a:rtl val="true"/>
                </a:rPr>
                <a:t>شكرا لحسن إستماعكم سنكون سعداء للإجابة على اي سؤال</a:t>
              </a:r>
            </a:p>
          </p:txBody>
        </p:sp>
      </p:grpSp>
      <p:grpSp>
        <p:nvGrpSpPr>
          <p:cNvPr name="Group 5" id="5"/>
          <p:cNvGrpSpPr/>
          <p:nvPr/>
        </p:nvGrpSpPr>
        <p:grpSpPr>
          <a:xfrm rot="0">
            <a:off x="7242807" y="1480577"/>
            <a:ext cx="3802386" cy="1901193"/>
            <a:chOff x="0" y="0"/>
            <a:chExt cx="812800" cy="406400"/>
          </a:xfrm>
        </p:grpSpPr>
        <p:sp>
          <p:nvSpPr>
            <p:cNvPr name="Freeform 6" id="6"/>
            <p:cNvSpPr/>
            <p:nvPr/>
          </p:nvSpPr>
          <p:spPr>
            <a:xfrm flipH="false" flipV="false" rot="0">
              <a:off x="0" y="0"/>
              <a:ext cx="812800" cy="406400"/>
            </a:xfrm>
            <a:custGeom>
              <a:avLst/>
              <a:gdLst/>
              <a:ahLst/>
              <a:cxnLst/>
              <a:rect r="r" b="b" t="t" l="l"/>
              <a:pathLst>
                <a:path h="406400" w="812800">
                  <a:moveTo>
                    <a:pt x="609600" y="0"/>
                  </a:moveTo>
                  <a:cubicBezTo>
                    <a:pt x="721830" y="0"/>
                    <a:pt x="812800" y="90970"/>
                    <a:pt x="812800" y="203200"/>
                  </a:cubicBezTo>
                  <a:cubicBezTo>
                    <a:pt x="812800" y="315430"/>
                    <a:pt x="721830" y="406400"/>
                    <a:pt x="609600" y="406400"/>
                  </a:cubicBezTo>
                  <a:lnTo>
                    <a:pt x="203200" y="406400"/>
                  </a:lnTo>
                  <a:cubicBezTo>
                    <a:pt x="90970" y="406400"/>
                    <a:pt x="0" y="315430"/>
                    <a:pt x="0" y="203200"/>
                  </a:cubicBezTo>
                  <a:cubicBezTo>
                    <a:pt x="0" y="90970"/>
                    <a:pt x="90970" y="0"/>
                    <a:pt x="203200" y="0"/>
                  </a:cubicBezTo>
                  <a:lnTo>
                    <a:pt x="609600" y="0"/>
                  </a:lnTo>
                </a:path>
              </a:pathLst>
            </a:custGeom>
            <a:blipFill>
              <a:blip r:embed="rId2"/>
              <a:stretch>
                <a:fillRect l="-2580" t="0" r="-2580" b="0"/>
              </a:stretch>
            </a:blipFill>
          </p:spPr>
        </p:sp>
      </p:grpSp>
      <p:sp>
        <p:nvSpPr>
          <p:cNvPr name="TextBox 7" id="7"/>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21</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DFA78D"/>
        </a:solidFill>
      </p:bgPr>
    </p:bg>
    <p:spTree>
      <p:nvGrpSpPr>
        <p:cNvPr id="1" name=""/>
        <p:cNvGrpSpPr/>
        <p:nvPr/>
      </p:nvGrpSpPr>
      <p:grpSpPr>
        <a:xfrm>
          <a:off x="0" y="0"/>
          <a:ext cx="0" cy="0"/>
          <a:chOff x="0" y="0"/>
          <a:chExt cx="0" cy="0"/>
        </a:xfrm>
      </p:grpSpPr>
      <p:sp>
        <p:nvSpPr>
          <p:cNvPr name="Freeform 2" id="2"/>
          <p:cNvSpPr/>
          <p:nvPr/>
        </p:nvSpPr>
        <p:spPr>
          <a:xfrm flipH="false" flipV="false" rot="0">
            <a:off x="3178240" y="3450247"/>
            <a:ext cx="3176503" cy="2644439"/>
          </a:xfrm>
          <a:custGeom>
            <a:avLst/>
            <a:gdLst/>
            <a:ahLst/>
            <a:cxnLst/>
            <a:rect r="r" b="b" t="t" l="l"/>
            <a:pathLst>
              <a:path h="2644439" w="3176503">
                <a:moveTo>
                  <a:pt x="0" y="0"/>
                </a:moveTo>
                <a:lnTo>
                  <a:pt x="3176503" y="0"/>
                </a:lnTo>
                <a:lnTo>
                  <a:pt x="3176503" y="2644439"/>
                </a:lnTo>
                <a:lnTo>
                  <a:pt x="0" y="26444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9053155" y="9201150"/>
            <a:ext cx="181669" cy="438403"/>
          </a:xfrm>
          <a:prstGeom prst="rect">
            <a:avLst/>
          </a:prstGeom>
        </p:spPr>
        <p:txBody>
          <a:bodyPr anchor="t" rtlCol="false" tIns="0" lIns="0" bIns="0" rIns="0" wrap="none">
            <a:spAutoFit/>
          </a:bodyPr>
          <a:lstStyle/>
          <a:p>
            <a:pPr algn="ctr">
              <a:lnSpc>
                <a:spcPts val="3503"/>
              </a:lnSpc>
              <a:spcBef>
                <a:spcPct val="0"/>
              </a:spcBef>
            </a:pPr>
            <a:r>
              <a:rPr lang="en-US" sz="2502">
                <a:solidFill>
                  <a:srgbClr val="000000"/>
                </a:solidFill>
                <a:latin typeface="Open Sans"/>
                <a:ea typeface="Open Sans"/>
                <a:cs typeface="Open Sans"/>
                <a:sym typeface="Open Sans"/>
              </a:rPr>
              <a:t>3</a:t>
            </a:r>
          </a:p>
        </p:txBody>
      </p:sp>
      <p:sp>
        <p:nvSpPr>
          <p:cNvPr name="TextBox 4" id="4"/>
          <p:cNvSpPr txBox="true"/>
          <p:nvPr/>
        </p:nvSpPr>
        <p:spPr>
          <a:xfrm rot="0">
            <a:off x="6538615" y="3845080"/>
            <a:ext cx="5210770" cy="1816099"/>
          </a:xfrm>
          <a:prstGeom prst="rect">
            <a:avLst/>
          </a:prstGeom>
        </p:spPr>
        <p:txBody>
          <a:bodyPr anchor="t" rtlCol="false" tIns="0" lIns="0" bIns="0" rIns="0">
            <a:spAutoFit/>
          </a:bodyPr>
          <a:lstStyle/>
          <a:p>
            <a:pPr algn="ctr" rtl="true">
              <a:lnSpc>
                <a:spcPts val="13300"/>
              </a:lnSpc>
              <a:spcBef>
                <a:spcPct val="0"/>
              </a:spcBef>
            </a:pPr>
            <a:r>
              <a:rPr lang="ar-EG" sz="9500">
                <a:solidFill>
                  <a:srgbClr val="000000"/>
                </a:solidFill>
                <a:latin typeface="Tajawal"/>
                <a:ea typeface="Tajawal"/>
                <a:cs typeface="Tajawal"/>
                <a:sym typeface="Tajawal"/>
                <a:rtl val="true"/>
              </a:rPr>
              <a:t>الجزء الأول</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2891284" y="4201140"/>
            <a:ext cx="7027514" cy="6085860"/>
            <a:chOff x="0" y="0"/>
            <a:chExt cx="3619627" cy="3134614"/>
          </a:xfrm>
        </p:grpSpPr>
        <p:sp>
          <p:nvSpPr>
            <p:cNvPr name="Freeform 3" id="3"/>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904E64"/>
            </a:solidFill>
          </p:spPr>
        </p:sp>
      </p:grpSp>
      <p:grpSp>
        <p:nvGrpSpPr>
          <p:cNvPr name="Group 4" id="4"/>
          <p:cNvGrpSpPr/>
          <p:nvPr/>
        </p:nvGrpSpPr>
        <p:grpSpPr>
          <a:xfrm rot="0">
            <a:off x="3466904" y="563974"/>
            <a:ext cx="4961246" cy="4296462"/>
            <a:chOff x="0" y="0"/>
            <a:chExt cx="3619627" cy="3134614"/>
          </a:xfrm>
        </p:grpSpPr>
        <p:sp>
          <p:nvSpPr>
            <p:cNvPr name="Freeform 5" id="5"/>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DFA78D"/>
            </a:solidFill>
          </p:spPr>
        </p:sp>
      </p:grpSp>
      <p:grpSp>
        <p:nvGrpSpPr>
          <p:cNvPr name="Group 6" id="6"/>
          <p:cNvGrpSpPr>
            <a:grpSpLocks noChangeAspect="true"/>
          </p:cNvGrpSpPr>
          <p:nvPr/>
        </p:nvGrpSpPr>
        <p:grpSpPr>
          <a:xfrm rot="0">
            <a:off x="330457" y="2120110"/>
            <a:ext cx="7611546" cy="6591255"/>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0" t="-7739" r="0" b="-7739"/>
              </a:stretch>
            </a:blipFill>
          </p:spPr>
        </p:sp>
      </p:grpSp>
      <p:sp>
        <p:nvSpPr>
          <p:cNvPr name="Freeform 8" id="8"/>
          <p:cNvSpPr/>
          <p:nvPr/>
        </p:nvSpPr>
        <p:spPr>
          <a:xfrm flipH="true" flipV="false" rot="0">
            <a:off x="16919921" y="1028700"/>
            <a:ext cx="678758" cy="586200"/>
          </a:xfrm>
          <a:custGeom>
            <a:avLst/>
            <a:gdLst/>
            <a:ahLst/>
            <a:cxnLst/>
            <a:rect r="r" b="b" t="t" l="l"/>
            <a:pathLst>
              <a:path h="586200" w="678758">
                <a:moveTo>
                  <a:pt x="678758" y="0"/>
                </a:moveTo>
                <a:lnTo>
                  <a:pt x="0" y="0"/>
                </a:lnTo>
                <a:lnTo>
                  <a:pt x="0" y="586200"/>
                </a:lnTo>
                <a:lnTo>
                  <a:pt x="678758" y="586200"/>
                </a:lnTo>
                <a:lnTo>
                  <a:pt x="678758"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9878623" y="923925"/>
            <a:ext cx="6790087" cy="904875"/>
          </a:xfrm>
          <a:prstGeom prst="rect">
            <a:avLst/>
          </a:prstGeom>
        </p:spPr>
        <p:txBody>
          <a:bodyPr anchor="t" rtlCol="false" tIns="0" lIns="0" bIns="0" rIns="0">
            <a:spAutoFit/>
          </a:bodyPr>
          <a:lstStyle/>
          <a:p>
            <a:pPr algn="r" rtl="true">
              <a:lnSpc>
                <a:spcPts val="6360"/>
              </a:lnSpc>
              <a:spcBef>
                <a:spcPct val="0"/>
              </a:spcBef>
            </a:pPr>
            <a:r>
              <a:rPr lang="ar-EG" b="true" sz="5300">
                <a:solidFill>
                  <a:srgbClr val="000000"/>
                </a:solidFill>
                <a:latin typeface="Tajawal Bold"/>
                <a:ea typeface="Tajawal Bold"/>
                <a:cs typeface="Tajawal Bold"/>
                <a:sym typeface="Tajawal Bold"/>
                <a:rtl val="true"/>
              </a:rPr>
              <a:t>مقدمة موجزة عن الذكاء</a:t>
            </a:r>
          </a:p>
        </p:txBody>
      </p:sp>
      <p:sp>
        <p:nvSpPr>
          <p:cNvPr name="TextBox 10" id="10"/>
          <p:cNvSpPr txBox="true"/>
          <p:nvPr/>
        </p:nvSpPr>
        <p:spPr>
          <a:xfrm rot="0">
            <a:off x="8559094" y="2447925"/>
            <a:ext cx="9429144" cy="7915275"/>
          </a:xfrm>
          <a:prstGeom prst="rect">
            <a:avLst/>
          </a:prstGeom>
        </p:spPr>
        <p:txBody>
          <a:bodyPr anchor="t" rtlCol="false" tIns="0" lIns="0" bIns="0" rIns="0">
            <a:spAutoFit/>
          </a:bodyPr>
          <a:lstStyle/>
          <a:p>
            <a:pPr algn="r" rtl="true">
              <a:lnSpc>
                <a:spcPts val="3600"/>
              </a:lnSpc>
            </a:pPr>
            <a:r>
              <a:rPr lang="ar-EG" sz="3000" b="true">
                <a:solidFill>
                  <a:srgbClr val="000000"/>
                </a:solidFill>
                <a:latin typeface="Tajawal Bold"/>
                <a:ea typeface="Tajawal Bold"/>
                <a:cs typeface="Tajawal Bold"/>
                <a:sym typeface="Tajawal Bold"/>
                <a:rtl val="true"/>
              </a:rPr>
              <a:t>الذكاء</a:t>
            </a:r>
            <a:r>
              <a:rPr lang="ar-EG" sz="3000">
                <a:solidFill>
                  <a:srgbClr val="000000"/>
                </a:solidFill>
                <a:latin typeface="Tajawal"/>
                <a:ea typeface="Tajawal"/>
                <a:cs typeface="Tajawal"/>
                <a:sym typeface="Tajawal"/>
                <a:rtl val="true"/>
              </a:rPr>
              <a:t> هو إحدى الظواهر الإنسانية التي تظهر في سرعة الفهم، جودة التفكير، وسرعة البديهة. يختلف الأفراد في مستويات ذكائهم، مما دفع العلماء لدراسته من زوايا متعددة، وظهرت عدة نظريات تفسر طبيعته وتطوره.</a:t>
            </a:r>
          </a:p>
          <a:p>
            <a:pPr algn="r" rtl="true">
              <a:lnSpc>
                <a:spcPts val="3600"/>
              </a:lnSpc>
            </a:pPr>
          </a:p>
          <a:p>
            <a:pPr algn="r" rtl="true">
              <a:lnSpc>
                <a:spcPts val="4200"/>
              </a:lnSpc>
            </a:pPr>
            <a:r>
              <a:rPr lang="ar-EG" sz="3500" b="true">
                <a:solidFill>
                  <a:srgbClr val="000000"/>
                </a:solidFill>
                <a:latin typeface="Tajawal Bold"/>
                <a:ea typeface="Tajawal Bold"/>
                <a:cs typeface="Tajawal Bold"/>
                <a:sym typeface="Tajawal Bold"/>
                <a:rtl val="true"/>
              </a:rPr>
              <a:t>من</a:t>
            </a:r>
            <a:r>
              <a:rPr lang="ar-EG" sz="3500">
                <a:solidFill>
                  <a:srgbClr val="000000"/>
                </a:solidFill>
                <a:latin typeface="Tajawal"/>
                <a:ea typeface="Tajawal"/>
                <a:cs typeface="Tajawal"/>
                <a:sym typeface="Tajawal"/>
                <a:rtl val="true"/>
              </a:rPr>
              <a:t> </a:t>
            </a:r>
            <a:r>
              <a:rPr lang="ar-EG" sz="3500" b="true">
                <a:solidFill>
                  <a:srgbClr val="000000"/>
                </a:solidFill>
                <a:latin typeface="Tajawal Bold"/>
                <a:ea typeface="Tajawal Bold"/>
                <a:cs typeface="Tajawal Bold"/>
                <a:sym typeface="Tajawal Bold"/>
                <a:rtl val="true"/>
              </a:rPr>
              <a:t>أهم النظريات حول الذكاء:</a:t>
            </a:r>
          </a:p>
          <a:p>
            <a:pPr algn="r" rtl="true">
              <a:lnSpc>
                <a:spcPts val="3600"/>
              </a:lnSpc>
            </a:pPr>
          </a:p>
          <a:p>
            <a:pPr algn="r" rtl="true">
              <a:lnSpc>
                <a:spcPts val="3600"/>
              </a:lnSpc>
            </a:pPr>
            <a:r>
              <a:rPr lang="ar-EG" sz="3000" b="true">
                <a:solidFill>
                  <a:srgbClr val="000000"/>
                </a:solidFill>
                <a:latin typeface="Tajawal Bold"/>
                <a:ea typeface="Tajawal Bold"/>
                <a:cs typeface="Tajawal Bold"/>
                <a:sym typeface="Tajawal Bold"/>
                <a:rtl val="true"/>
              </a:rPr>
              <a:t>النظرية التقليدية:</a:t>
            </a:r>
            <a:r>
              <a:rPr lang="ar-EG" sz="3000">
                <a:solidFill>
                  <a:srgbClr val="000000"/>
                </a:solidFill>
                <a:latin typeface="Tajawal"/>
                <a:ea typeface="Tajawal"/>
                <a:cs typeface="Tajawal"/>
                <a:sym typeface="Tajawal"/>
                <a:rtl val="true"/>
              </a:rPr>
              <a:t> تؤكد وجود فروق فردية في القدرات العقلية، وتعتمد على قياس الذكاء وتصنيفه.</a:t>
            </a:r>
          </a:p>
          <a:p>
            <a:pPr algn="r" rtl="true">
              <a:lnSpc>
                <a:spcPts val="3600"/>
              </a:lnSpc>
            </a:pPr>
          </a:p>
          <a:p>
            <a:pPr algn="r" rtl="true">
              <a:lnSpc>
                <a:spcPts val="3600"/>
              </a:lnSpc>
            </a:pPr>
            <a:r>
              <a:rPr lang="ar-EG" sz="3000" b="true">
                <a:solidFill>
                  <a:srgbClr val="000000"/>
                </a:solidFill>
                <a:latin typeface="Tajawal Bold"/>
                <a:ea typeface="Tajawal Bold"/>
                <a:cs typeface="Tajawal Bold"/>
                <a:sym typeface="Tajawal Bold"/>
                <a:rtl val="true"/>
              </a:rPr>
              <a:t>النظرية التطورية (جان بياجيه):</a:t>
            </a:r>
            <a:r>
              <a:rPr lang="ar-EG" sz="3000">
                <a:solidFill>
                  <a:srgbClr val="000000"/>
                </a:solidFill>
                <a:latin typeface="Tajawal"/>
                <a:ea typeface="Tajawal"/>
                <a:cs typeface="Tajawal"/>
                <a:sym typeface="Tajawal"/>
                <a:rtl val="true"/>
              </a:rPr>
              <a:t> تركز على تطور الفكر لدى الأطفال والأنماط المشتركة في نموهم.</a:t>
            </a:r>
          </a:p>
          <a:p>
            <a:pPr algn="r" rtl="true">
              <a:lnSpc>
                <a:spcPts val="3600"/>
              </a:lnSpc>
            </a:pPr>
          </a:p>
          <a:p>
            <a:pPr algn="r" rtl="true">
              <a:lnSpc>
                <a:spcPts val="3600"/>
              </a:lnSpc>
            </a:pPr>
            <a:r>
              <a:rPr lang="ar-EG" sz="3000" b="true">
                <a:solidFill>
                  <a:srgbClr val="000000"/>
                </a:solidFill>
                <a:latin typeface="Tajawal Bold"/>
                <a:ea typeface="Tajawal Bold"/>
                <a:cs typeface="Tajawal Bold"/>
                <a:sym typeface="Tajawal Bold"/>
                <a:rtl val="true"/>
              </a:rPr>
              <a:t>نظرية معالجة المعلومات:</a:t>
            </a:r>
            <a:r>
              <a:rPr lang="ar-EG" sz="3000">
                <a:solidFill>
                  <a:srgbClr val="000000"/>
                </a:solidFill>
                <a:latin typeface="Tajawal"/>
                <a:ea typeface="Tajawal"/>
                <a:cs typeface="Tajawal"/>
                <a:sym typeface="Tajawal"/>
                <a:rtl val="true"/>
              </a:rPr>
              <a:t> تهتم بالعمليات الذهنية مثل الذاكرة وحل المشكلات، وإمكانية تطورها مع العمر.</a:t>
            </a:r>
          </a:p>
          <a:p>
            <a:pPr algn="r" rtl="true">
              <a:lnSpc>
                <a:spcPts val="3600"/>
              </a:lnSpc>
            </a:pPr>
          </a:p>
          <a:p>
            <a:pPr algn="l">
              <a:lnSpc>
                <a:spcPts val="3600"/>
              </a:lnSpc>
              <a:spcBef>
                <a:spcPct val="0"/>
              </a:spcBef>
            </a:pPr>
          </a:p>
        </p:txBody>
      </p:sp>
      <p:sp>
        <p:nvSpPr>
          <p:cNvPr name="TextBox 11" id="11"/>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9690017" y="816975"/>
            <a:ext cx="6486534" cy="904875"/>
          </a:xfrm>
          <a:prstGeom prst="rect">
            <a:avLst/>
          </a:prstGeom>
        </p:spPr>
        <p:txBody>
          <a:bodyPr anchor="t" rtlCol="false" tIns="0" lIns="0" bIns="0" rIns="0">
            <a:spAutoFit/>
          </a:bodyPr>
          <a:lstStyle/>
          <a:p>
            <a:pPr algn="r" rtl="true">
              <a:lnSpc>
                <a:spcPts val="6360"/>
              </a:lnSpc>
              <a:spcBef>
                <a:spcPct val="0"/>
              </a:spcBef>
            </a:pPr>
            <a:r>
              <a:rPr lang="ar-EG" b="true" sz="5300">
                <a:solidFill>
                  <a:srgbClr val="000000"/>
                </a:solidFill>
                <a:latin typeface="Tajawal Bold"/>
                <a:ea typeface="Tajawal Bold"/>
                <a:cs typeface="Tajawal Bold"/>
                <a:sym typeface="Tajawal Bold"/>
                <a:rtl val="true"/>
              </a:rPr>
              <a:t>مفهوم الذكاء</a:t>
            </a:r>
          </a:p>
        </p:txBody>
      </p:sp>
      <p:grpSp>
        <p:nvGrpSpPr>
          <p:cNvPr name="Group 3" id="3"/>
          <p:cNvGrpSpPr/>
          <p:nvPr/>
        </p:nvGrpSpPr>
        <p:grpSpPr>
          <a:xfrm rot="-1080899">
            <a:off x="1490576" y="8798765"/>
            <a:ext cx="2481390" cy="2148895"/>
            <a:chOff x="0" y="0"/>
            <a:chExt cx="3619627" cy="3134614"/>
          </a:xfrm>
        </p:grpSpPr>
        <p:sp>
          <p:nvSpPr>
            <p:cNvPr name="Freeform 4" id="4"/>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CA9165"/>
            </a:solidFill>
          </p:spPr>
        </p:sp>
      </p:grpSp>
      <p:grpSp>
        <p:nvGrpSpPr>
          <p:cNvPr name="Group 5" id="5"/>
          <p:cNvGrpSpPr/>
          <p:nvPr/>
        </p:nvGrpSpPr>
        <p:grpSpPr>
          <a:xfrm rot="1648294">
            <a:off x="-295295" y="4714269"/>
            <a:ext cx="3028810" cy="2578770"/>
            <a:chOff x="0" y="0"/>
            <a:chExt cx="3681659" cy="3134614"/>
          </a:xfrm>
        </p:grpSpPr>
        <p:sp>
          <p:nvSpPr>
            <p:cNvPr name="Freeform 6" id="6"/>
            <p:cNvSpPr/>
            <p:nvPr/>
          </p:nvSpPr>
          <p:spPr>
            <a:xfrm flipH="true" flipV="false" rot="0">
              <a:off x="0" y="0"/>
              <a:ext cx="3681659" cy="3134614"/>
            </a:xfrm>
            <a:custGeom>
              <a:avLst/>
              <a:gdLst/>
              <a:ahLst/>
              <a:cxnLst/>
              <a:rect r="r" b="b" t="t" l="l"/>
              <a:pathLst>
                <a:path h="3134614" w="3681659">
                  <a:moveTo>
                    <a:pt x="0" y="1567307"/>
                  </a:moveTo>
                  <a:lnTo>
                    <a:pt x="904875" y="3134614"/>
                  </a:lnTo>
                  <a:lnTo>
                    <a:pt x="2776784" y="3134614"/>
                  </a:lnTo>
                  <a:lnTo>
                    <a:pt x="3681659" y="1567307"/>
                  </a:lnTo>
                  <a:lnTo>
                    <a:pt x="2776784" y="0"/>
                  </a:lnTo>
                  <a:lnTo>
                    <a:pt x="905002" y="0"/>
                  </a:lnTo>
                  <a:lnTo>
                    <a:pt x="0" y="1567307"/>
                  </a:lnTo>
                  <a:close/>
                </a:path>
              </a:pathLst>
            </a:custGeom>
            <a:solidFill>
              <a:srgbClr val="004651"/>
            </a:solidFill>
          </p:spPr>
        </p:sp>
      </p:grpSp>
      <p:grpSp>
        <p:nvGrpSpPr>
          <p:cNvPr name="Group 7" id="7"/>
          <p:cNvGrpSpPr/>
          <p:nvPr/>
        </p:nvGrpSpPr>
        <p:grpSpPr>
          <a:xfrm rot="0">
            <a:off x="-1782357" y="6648469"/>
            <a:ext cx="4201515" cy="3638531"/>
            <a:chOff x="0" y="0"/>
            <a:chExt cx="3619627" cy="3134614"/>
          </a:xfrm>
        </p:grpSpPr>
        <p:sp>
          <p:nvSpPr>
            <p:cNvPr name="Freeform 8" id="8"/>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904E64"/>
            </a:solidFill>
          </p:spPr>
        </p:sp>
      </p:grpSp>
      <p:sp>
        <p:nvSpPr>
          <p:cNvPr name="Freeform 9" id="9"/>
          <p:cNvSpPr/>
          <p:nvPr/>
        </p:nvSpPr>
        <p:spPr>
          <a:xfrm flipH="true" flipV="false" rot="0">
            <a:off x="16580542" y="1028700"/>
            <a:ext cx="678758" cy="586200"/>
          </a:xfrm>
          <a:custGeom>
            <a:avLst/>
            <a:gdLst/>
            <a:ahLst/>
            <a:cxnLst/>
            <a:rect r="r" b="b" t="t" l="l"/>
            <a:pathLst>
              <a:path h="586200" w="678758">
                <a:moveTo>
                  <a:pt x="678758" y="0"/>
                </a:moveTo>
                <a:lnTo>
                  <a:pt x="0" y="0"/>
                </a:lnTo>
                <a:lnTo>
                  <a:pt x="0" y="586200"/>
                </a:lnTo>
                <a:lnTo>
                  <a:pt x="678758" y="586200"/>
                </a:lnTo>
                <a:lnTo>
                  <a:pt x="6787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2556951" y="1926954"/>
            <a:ext cx="15231831" cy="7727533"/>
          </a:xfrm>
          <a:prstGeom prst="rect">
            <a:avLst/>
          </a:prstGeom>
        </p:spPr>
        <p:txBody>
          <a:bodyPr anchor="t" rtlCol="false" tIns="0" lIns="0" bIns="0" rIns="0">
            <a:spAutoFit/>
          </a:bodyPr>
          <a:lstStyle/>
          <a:p>
            <a:pPr algn="r" rtl="true">
              <a:lnSpc>
                <a:spcPts val="4047"/>
              </a:lnSpc>
            </a:pPr>
            <a:r>
              <a:rPr lang="ar-EG" sz="2891" b="true">
                <a:solidFill>
                  <a:srgbClr val="000000"/>
                </a:solidFill>
                <a:latin typeface="Tajawal Bold"/>
                <a:ea typeface="Tajawal Bold"/>
                <a:cs typeface="Tajawal Bold"/>
                <a:sym typeface="Tajawal Bold"/>
                <a:rtl val="true"/>
              </a:rPr>
              <a:t>الذكاء</a:t>
            </a:r>
            <a:r>
              <a:rPr lang="ar-EG" sz="2891">
                <a:solidFill>
                  <a:srgbClr val="000000"/>
                </a:solidFill>
                <a:latin typeface="Tajawal"/>
                <a:ea typeface="Tajawal"/>
                <a:cs typeface="Tajawal"/>
                <a:sym typeface="Tajawal"/>
                <a:rtl val="true"/>
              </a:rPr>
              <a:t> ظاهرة إنسانية معقدة اختلف العلماء في تعريفها، حيث اعتبر بعضهم أنه القدرة على التفكير المجرد وحل المشكلات، بينما قدم آخرون تعريفات أكثر شمولية. حاول ستودارد وضع تعريف يجمع مختلف الآراء، حيث وصف الذكاء بأنه </a:t>
            </a:r>
            <a:r>
              <a:rPr lang="ar-EG" sz="2891" b="true">
                <a:solidFill>
                  <a:srgbClr val="000000"/>
                </a:solidFill>
                <a:latin typeface="Tajawal Bold"/>
                <a:ea typeface="Tajawal Bold"/>
                <a:cs typeface="Tajawal Bold"/>
                <a:sym typeface="Tajawal Bold"/>
                <a:rtl val="true"/>
              </a:rPr>
              <a:t>القدرة على القيام بأنشطة تتصف بالصعوبة، والتعقيد، والتجريد، والتكيف مع الهدف، مع المحافظة على الأداء حتى في الظروف الصعبة.</a:t>
            </a:r>
            <a:r>
              <a:rPr lang="ar-EG" sz="2891">
                <a:solidFill>
                  <a:srgbClr val="000000"/>
                </a:solidFill>
                <a:latin typeface="Tajawal"/>
                <a:ea typeface="Tajawal"/>
                <a:cs typeface="Tajawal"/>
                <a:sym typeface="Tajawal"/>
                <a:rtl val="true"/>
              </a:rPr>
              <a:t> في المقابل، قدم بورنغ تعريفًا دائريًا أثار الجدل، حيث قال: </a:t>
            </a:r>
            <a:r>
              <a:rPr lang="ar-EG" sz="2891" b="true">
                <a:solidFill>
                  <a:srgbClr val="000000"/>
                </a:solidFill>
                <a:latin typeface="Tajawal Bold"/>
                <a:ea typeface="Tajawal Bold"/>
                <a:cs typeface="Tajawal Bold"/>
                <a:sym typeface="Tajawal Bold"/>
                <a:rtl val="true"/>
              </a:rPr>
              <a:t>"الذكاء هو ما تقيسه اختبارات الذكاء"،</a:t>
            </a:r>
            <a:r>
              <a:rPr lang="ar-EG" sz="2891">
                <a:solidFill>
                  <a:srgbClr val="000000"/>
                </a:solidFill>
                <a:latin typeface="Tajawal"/>
                <a:ea typeface="Tajawal"/>
                <a:cs typeface="Tajawal"/>
                <a:sym typeface="Tajawal"/>
                <a:rtl val="true"/>
              </a:rPr>
              <a:t> مما جعل تحديد مفهومه أكثر تعقيدًا.</a:t>
            </a:r>
          </a:p>
          <a:p>
            <a:pPr algn="r" rtl="true">
              <a:lnSpc>
                <a:spcPts val="4047"/>
              </a:lnSpc>
            </a:pPr>
          </a:p>
          <a:p>
            <a:pPr algn="r" rtl="true">
              <a:lnSpc>
                <a:spcPts val="4900"/>
              </a:lnSpc>
            </a:pPr>
            <a:r>
              <a:rPr lang="ar-EG" sz="3500" b="true">
                <a:solidFill>
                  <a:srgbClr val="000000"/>
                </a:solidFill>
                <a:latin typeface="Tajawal Bold"/>
                <a:ea typeface="Tajawal Bold"/>
                <a:cs typeface="Tajawal Bold"/>
                <a:sym typeface="Tajawal Bold"/>
                <a:rtl val="true"/>
              </a:rPr>
              <a:t>خصائص الذكاء:</a:t>
            </a:r>
          </a:p>
          <a:p>
            <a:pPr algn="r" rtl="true">
              <a:lnSpc>
                <a:spcPts val="4047"/>
              </a:lnSpc>
            </a:pPr>
          </a:p>
          <a:p>
            <a:pPr algn="r" rtl="true">
              <a:lnSpc>
                <a:spcPts val="4047"/>
              </a:lnSpc>
            </a:pPr>
            <a:r>
              <a:rPr lang="en-US" sz="2891">
                <a:solidFill>
                  <a:srgbClr val="000000"/>
                </a:solidFill>
                <a:latin typeface="Tajawal"/>
                <a:ea typeface="Tajawal"/>
                <a:cs typeface="Tajawal"/>
                <a:sym typeface="Tajawal"/>
              </a:rPr>
              <a:t>١</a:t>
            </a:r>
            <a:r>
              <a:rPr lang="ar-EG" sz="2891">
                <a:solidFill>
                  <a:srgbClr val="000000"/>
                </a:solidFill>
                <a:latin typeface="Tajawal"/>
                <a:ea typeface="Tajawal"/>
                <a:cs typeface="Tajawal"/>
                <a:sym typeface="Tajawal"/>
                <a:rtl val="true"/>
              </a:rPr>
              <a:t>- </a:t>
            </a:r>
            <a:r>
              <a:rPr lang="ar-EG" sz="2891" b="true">
                <a:solidFill>
                  <a:srgbClr val="000000"/>
                </a:solidFill>
                <a:latin typeface="Tajawal Bold"/>
                <a:ea typeface="Tajawal Bold"/>
                <a:cs typeface="Tajawal Bold"/>
                <a:sym typeface="Tajawal Bold"/>
                <a:rtl val="true"/>
              </a:rPr>
              <a:t>تكيفي:</a:t>
            </a:r>
            <a:r>
              <a:rPr lang="ar-EG" sz="2891">
                <a:solidFill>
                  <a:srgbClr val="000000"/>
                </a:solidFill>
                <a:latin typeface="Tajawal"/>
                <a:ea typeface="Tajawal"/>
                <a:cs typeface="Tajawal"/>
                <a:sym typeface="Tajawal"/>
                <a:rtl val="true"/>
              </a:rPr>
              <a:t> يتضمن تعديل سلوك الإنسان لإنجاز مهام جديدة بنجاح.</a:t>
            </a:r>
          </a:p>
          <a:p>
            <a:pPr algn="r" rtl="true">
              <a:lnSpc>
                <a:spcPts val="4047"/>
              </a:lnSpc>
            </a:pPr>
            <a:r>
              <a:rPr lang="en-US" sz="2891">
                <a:solidFill>
                  <a:srgbClr val="000000"/>
                </a:solidFill>
                <a:latin typeface="Tajawal"/>
                <a:ea typeface="Tajawal"/>
                <a:cs typeface="Tajawal"/>
                <a:sym typeface="Tajawal"/>
              </a:rPr>
              <a:t>٢</a:t>
            </a:r>
            <a:r>
              <a:rPr lang="ar-EG" sz="2891">
                <a:solidFill>
                  <a:srgbClr val="000000"/>
                </a:solidFill>
                <a:latin typeface="Tajawal"/>
                <a:ea typeface="Tajawal"/>
                <a:cs typeface="Tajawal"/>
                <a:sym typeface="Tajawal"/>
                <a:rtl val="true"/>
              </a:rPr>
              <a:t>- </a:t>
            </a:r>
            <a:r>
              <a:rPr lang="ar-EG" sz="2891" b="true">
                <a:solidFill>
                  <a:srgbClr val="000000"/>
                </a:solidFill>
                <a:latin typeface="Tajawal Bold"/>
                <a:ea typeface="Tajawal Bold"/>
                <a:cs typeface="Tajawal Bold"/>
                <a:sym typeface="Tajawal Bold"/>
                <a:rtl val="true"/>
              </a:rPr>
              <a:t>مرتبط بالثقافة:</a:t>
            </a:r>
            <a:r>
              <a:rPr lang="ar-EG" sz="2891">
                <a:solidFill>
                  <a:srgbClr val="000000"/>
                </a:solidFill>
                <a:latin typeface="Tajawal"/>
                <a:ea typeface="Tajawal"/>
                <a:cs typeface="Tajawal"/>
                <a:sym typeface="Tajawal"/>
                <a:rtl val="true"/>
              </a:rPr>
              <a:t> يختلف مفهوم الذكاء من مجتمع لآخر، فما يعتبر ذكيًا في ثقافة ما قد لا يكون كذلك في أخرى.</a:t>
            </a:r>
          </a:p>
          <a:p>
            <a:pPr algn="r" rtl="true">
              <a:lnSpc>
                <a:spcPts val="4047"/>
              </a:lnSpc>
            </a:pPr>
            <a:r>
              <a:rPr lang="en-US" sz="2891">
                <a:solidFill>
                  <a:srgbClr val="000000"/>
                </a:solidFill>
                <a:latin typeface="Tajawal"/>
                <a:ea typeface="Tajawal"/>
                <a:cs typeface="Tajawal"/>
                <a:sym typeface="Tajawal"/>
              </a:rPr>
              <a:t>٣</a:t>
            </a:r>
            <a:r>
              <a:rPr lang="ar-EG" sz="2891">
                <a:solidFill>
                  <a:srgbClr val="000000"/>
                </a:solidFill>
                <a:latin typeface="Tajawal"/>
                <a:ea typeface="Tajawal"/>
                <a:cs typeface="Tajawal"/>
                <a:sym typeface="Tajawal"/>
                <a:rtl val="true"/>
              </a:rPr>
              <a:t>- </a:t>
            </a:r>
            <a:r>
              <a:rPr lang="ar-EG" sz="2891" b="true">
                <a:solidFill>
                  <a:srgbClr val="000000"/>
                </a:solidFill>
                <a:latin typeface="Tajawal Bold"/>
                <a:ea typeface="Tajawal Bold"/>
                <a:cs typeface="Tajawal Bold"/>
                <a:sym typeface="Tajawal Bold"/>
                <a:rtl val="true"/>
              </a:rPr>
              <a:t>يعتمد على التعلم:</a:t>
            </a:r>
            <a:r>
              <a:rPr lang="ar-EG" sz="2891">
                <a:solidFill>
                  <a:srgbClr val="000000"/>
                </a:solidFill>
                <a:latin typeface="Tajawal"/>
                <a:ea typeface="Tajawal"/>
                <a:cs typeface="Tajawal"/>
                <a:sym typeface="Tajawal"/>
                <a:rtl val="true"/>
              </a:rPr>
              <a:t> الأفراد الأذكياء يتعلمون أسرع وأسهل من غيرهم.</a:t>
            </a:r>
          </a:p>
          <a:p>
            <a:pPr algn="r" rtl="true">
              <a:lnSpc>
                <a:spcPts val="4047"/>
              </a:lnSpc>
            </a:pPr>
            <a:r>
              <a:rPr lang="en-US" sz="2891">
                <a:solidFill>
                  <a:srgbClr val="000000"/>
                </a:solidFill>
                <a:latin typeface="Tajawal"/>
                <a:ea typeface="Tajawal"/>
                <a:cs typeface="Tajawal"/>
                <a:sym typeface="Tajawal"/>
              </a:rPr>
              <a:t>٤</a:t>
            </a:r>
            <a:r>
              <a:rPr lang="ar-EG" sz="2891">
                <a:solidFill>
                  <a:srgbClr val="000000"/>
                </a:solidFill>
                <a:latin typeface="Tajawal"/>
                <a:ea typeface="Tajawal"/>
                <a:cs typeface="Tajawal"/>
                <a:sym typeface="Tajawal"/>
                <a:rtl val="true"/>
              </a:rPr>
              <a:t>- </a:t>
            </a:r>
            <a:r>
              <a:rPr lang="ar-EG" sz="2891" b="true">
                <a:solidFill>
                  <a:srgbClr val="000000"/>
                </a:solidFill>
                <a:latin typeface="Tajawal Bold"/>
                <a:ea typeface="Tajawal Bold"/>
                <a:cs typeface="Tajawal Bold"/>
                <a:sym typeface="Tajawal Bold"/>
                <a:rtl val="true"/>
              </a:rPr>
              <a:t>يستخدم المعرفة السابقة:</a:t>
            </a:r>
            <a:r>
              <a:rPr lang="ar-EG" sz="2891">
                <a:solidFill>
                  <a:srgbClr val="000000"/>
                </a:solidFill>
                <a:latin typeface="Tajawal"/>
                <a:ea typeface="Tajawal"/>
                <a:cs typeface="Tajawal"/>
                <a:sym typeface="Tajawal"/>
                <a:rtl val="true"/>
              </a:rPr>
              <a:t> يساعد في تحليل المواقف الجديدة وفهمها والاستفادة منها.</a:t>
            </a:r>
          </a:p>
          <a:p>
            <a:pPr algn="r" rtl="true">
              <a:lnSpc>
                <a:spcPts val="4047"/>
              </a:lnSpc>
            </a:pPr>
            <a:r>
              <a:rPr lang="en-US" sz="2891">
                <a:solidFill>
                  <a:srgbClr val="000000"/>
                </a:solidFill>
                <a:latin typeface="Tajawal"/>
                <a:ea typeface="Tajawal"/>
                <a:cs typeface="Tajawal"/>
                <a:sym typeface="Tajawal"/>
              </a:rPr>
              <a:t>٥</a:t>
            </a:r>
            <a:r>
              <a:rPr lang="ar-EG" sz="2891">
                <a:solidFill>
                  <a:srgbClr val="000000"/>
                </a:solidFill>
                <a:latin typeface="Tajawal"/>
                <a:ea typeface="Tajawal"/>
                <a:cs typeface="Tajawal"/>
                <a:sym typeface="Tajawal"/>
                <a:rtl val="true"/>
              </a:rPr>
              <a:t>- </a:t>
            </a:r>
            <a:r>
              <a:rPr lang="ar-EG" sz="2891" b="true">
                <a:solidFill>
                  <a:srgbClr val="000000"/>
                </a:solidFill>
                <a:latin typeface="Tajawal Bold"/>
                <a:ea typeface="Tajawal Bold"/>
                <a:cs typeface="Tajawal Bold"/>
                <a:sym typeface="Tajawal Bold"/>
                <a:rtl val="true"/>
              </a:rPr>
              <a:t>يعتمد على عمليات عقلية معقدة:</a:t>
            </a:r>
            <a:r>
              <a:rPr lang="ar-EG" sz="2891">
                <a:solidFill>
                  <a:srgbClr val="000000"/>
                </a:solidFill>
                <a:latin typeface="Tajawal"/>
                <a:ea typeface="Tajawal"/>
                <a:cs typeface="Tajawal"/>
                <a:sym typeface="Tajawal"/>
                <a:rtl val="true"/>
              </a:rPr>
              <a:t> يشمل التنسيق بين عدد متنوع من مهارات التفكير.</a:t>
            </a:r>
          </a:p>
          <a:p>
            <a:pPr algn="r" rtl="true">
              <a:lnSpc>
                <a:spcPts val="4047"/>
              </a:lnSpc>
              <a:spcBef>
                <a:spcPct val="0"/>
              </a:spcBef>
            </a:pPr>
            <a:r>
              <a:rPr lang="en-US" sz="2891">
                <a:solidFill>
                  <a:srgbClr val="000000"/>
                </a:solidFill>
                <a:latin typeface="Tajawal"/>
                <a:ea typeface="Tajawal"/>
                <a:cs typeface="Tajawal"/>
                <a:sym typeface="Tajawal"/>
              </a:rPr>
              <a:t>٦</a:t>
            </a:r>
            <a:r>
              <a:rPr lang="ar-EG" sz="2891">
                <a:solidFill>
                  <a:srgbClr val="000000"/>
                </a:solidFill>
                <a:latin typeface="Tajawal"/>
                <a:ea typeface="Tajawal"/>
                <a:cs typeface="Tajawal"/>
                <a:sym typeface="Tajawal"/>
                <a:rtl val="true"/>
              </a:rPr>
              <a:t>- </a:t>
            </a:r>
            <a:r>
              <a:rPr lang="ar-EG" b="true" sz="2891">
                <a:solidFill>
                  <a:srgbClr val="000000"/>
                </a:solidFill>
                <a:latin typeface="Tajawal Bold"/>
                <a:ea typeface="Tajawal Bold"/>
                <a:cs typeface="Tajawal Bold"/>
                <a:sym typeface="Tajawal Bold"/>
                <a:rtl val="true"/>
              </a:rPr>
              <a:t>ينعكس في مجالات متعددة: </a:t>
            </a:r>
            <a:r>
              <a:rPr lang="ar-EG" sz="2891">
                <a:solidFill>
                  <a:srgbClr val="000000"/>
                </a:solidFill>
                <a:latin typeface="Tajawal"/>
                <a:ea typeface="Tajawal"/>
                <a:cs typeface="Tajawal"/>
                <a:sym typeface="Tajawal"/>
                <a:rtl val="true"/>
              </a:rPr>
              <a:t>يظهر في التعليم، العلاقات الاجتماعية، والمواقف العاطفية.</a:t>
            </a:r>
          </a:p>
        </p:txBody>
      </p:sp>
      <p:sp>
        <p:nvSpPr>
          <p:cNvPr name="TextBox 11" id="11"/>
          <p:cNvSpPr txBox="true"/>
          <p:nvPr/>
        </p:nvSpPr>
        <p:spPr>
          <a:xfrm rot="0">
            <a:off x="9211586" y="9606852"/>
            <a:ext cx="190660" cy="445060"/>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A445A"/>
        </a:solidFill>
      </p:bgPr>
    </p:bg>
    <p:spTree>
      <p:nvGrpSpPr>
        <p:cNvPr id="1" name=""/>
        <p:cNvGrpSpPr/>
        <p:nvPr/>
      </p:nvGrpSpPr>
      <p:grpSpPr>
        <a:xfrm>
          <a:off x="0" y="0"/>
          <a:ext cx="0" cy="0"/>
          <a:chOff x="0" y="0"/>
          <a:chExt cx="0" cy="0"/>
        </a:xfrm>
      </p:grpSpPr>
      <p:grpSp>
        <p:nvGrpSpPr>
          <p:cNvPr name="Group 2" id="2"/>
          <p:cNvGrpSpPr/>
          <p:nvPr/>
        </p:nvGrpSpPr>
        <p:grpSpPr>
          <a:xfrm rot="-601873">
            <a:off x="2982882" y="608374"/>
            <a:ext cx="2141618" cy="1854652"/>
            <a:chOff x="0" y="0"/>
            <a:chExt cx="3619627" cy="3134614"/>
          </a:xfrm>
        </p:grpSpPr>
        <p:sp>
          <p:nvSpPr>
            <p:cNvPr name="Freeform 3" id="3"/>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21202C"/>
            </a:solidFill>
          </p:spPr>
        </p:sp>
      </p:grpSp>
      <p:sp>
        <p:nvSpPr>
          <p:cNvPr name="Freeform 4" id="4"/>
          <p:cNvSpPr/>
          <p:nvPr/>
        </p:nvSpPr>
        <p:spPr>
          <a:xfrm flipH="true" flipV="false" rot="0">
            <a:off x="16616335" y="735600"/>
            <a:ext cx="678758" cy="586200"/>
          </a:xfrm>
          <a:custGeom>
            <a:avLst/>
            <a:gdLst/>
            <a:ahLst/>
            <a:cxnLst/>
            <a:rect r="r" b="b" t="t" l="l"/>
            <a:pathLst>
              <a:path h="586200" w="678758">
                <a:moveTo>
                  <a:pt x="678758" y="0"/>
                </a:moveTo>
                <a:lnTo>
                  <a:pt x="0" y="0"/>
                </a:lnTo>
                <a:lnTo>
                  <a:pt x="0" y="586200"/>
                </a:lnTo>
                <a:lnTo>
                  <a:pt x="678758" y="586200"/>
                </a:lnTo>
                <a:lnTo>
                  <a:pt x="6787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2111783" y="3361544"/>
            <a:ext cx="15581127" cy="5292725"/>
          </a:xfrm>
          <a:prstGeom prst="rect">
            <a:avLst/>
          </a:prstGeom>
        </p:spPr>
        <p:txBody>
          <a:bodyPr anchor="t" rtlCol="false" tIns="0" lIns="0" bIns="0" rIns="0">
            <a:spAutoFit/>
          </a:bodyPr>
          <a:lstStyle/>
          <a:p>
            <a:pPr algn="r" rtl="true">
              <a:lnSpc>
                <a:spcPts val="4200"/>
              </a:lnSpc>
              <a:spcBef>
                <a:spcPct val="0"/>
              </a:spcBef>
            </a:pPr>
            <a:r>
              <a:rPr lang="ar-EG" sz="3000">
                <a:solidFill>
                  <a:srgbClr val="F4F4F4"/>
                </a:solidFill>
                <a:latin typeface="Tajawal"/>
                <a:ea typeface="Tajawal"/>
                <a:cs typeface="Tajawal"/>
                <a:sym typeface="Tajawal"/>
                <a:rtl val="true"/>
              </a:rPr>
              <a:t>لم يتوقف اختلاف العلماء ع</a:t>
            </a:r>
            <a:r>
              <a:rPr lang="ar-EG" sz="3000">
                <a:solidFill>
                  <a:srgbClr val="F4F4F4"/>
                </a:solidFill>
                <a:latin typeface="Tajawal"/>
                <a:ea typeface="Tajawal"/>
                <a:cs typeface="Tajawal"/>
                <a:sym typeface="Tajawal"/>
                <a:rtl val="true"/>
              </a:rPr>
              <a:t>ند تعريف الذكاء، بل امتد إلى تحديد طبيعته. فهل هو قدرة واحدة عامة لدى الجميع، أم أنه يتكون من عدة قدرات مستقلة؟</a:t>
            </a:r>
          </a:p>
          <a:p>
            <a:pPr algn="r" rtl="true">
              <a:lnSpc>
                <a:spcPts val="4200"/>
              </a:lnSpc>
              <a:spcBef>
                <a:spcPct val="0"/>
              </a:spcBef>
            </a:pPr>
          </a:p>
          <a:p>
            <a:pPr algn="r" rtl="true" marL="647700" indent="-323850" lvl="1">
              <a:lnSpc>
                <a:spcPts val="4200"/>
              </a:lnSpc>
              <a:spcBef>
                <a:spcPct val="0"/>
              </a:spcBef>
              <a:buFont typeface="Arial"/>
              <a:buChar char="•"/>
            </a:pPr>
            <a:r>
              <a:rPr lang="ar-EG" sz="3000">
                <a:solidFill>
                  <a:srgbClr val="F4F4F4"/>
                </a:solidFill>
                <a:latin typeface="Tajawal"/>
                <a:ea typeface="Tajawal"/>
                <a:cs typeface="Tajawal"/>
                <a:sym typeface="Tajawal"/>
                <a:rtl val="true"/>
              </a:rPr>
              <a:t>يرى بعض العلماء، مثل ألفريد بينيه، أن الذكاء قدرة عقلية عامة يشترك فيها جميع البشر.</a:t>
            </a:r>
          </a:p>
          <a:p>
            <a:pPr algn="r" rtl="true" marL="647700" indent="-323850" lvl="1">
              <a:lnSpc>
                <a:spcPts val="4200"/>
              </a:lnSpc>
              <a:spcBef>
                <a:spcPct val="0"/>
              </a:spcBef>
              <a:buFont typeface="Arial"/>
              <a:buChar char="•"/>
            </a:pPr>
            <a:r>
              <a:rPr lang="ar-EG" sz="3000">
                <a:solidFill>
                  <a:srgbClr val="F4F4F4"/>
                </a:solidFill>
                <a:latin typeface="Tajawal"/>
                <a:ea typeface="Tajawal"/>
                <a:cs typeface="Tajawal"/>
                <a:sym typeface="Tajawal"/>
                <a:rtl val="true"/>
              </a:rPr>
              <a:t>بينما اقترح سبيرمان أن الذكاء يتكون من عامل عام يؤثر في جميع القدرات العقلية، إلى جانب عوامل خاصة لكل نشاط عقلي معين.</a:t>
            </a:r>
          </a:p>
          <a:p>
            <a:pPr algn="r" rtl="true" marL="647700" indent="-323850" lvl="1">
              <a:lnSpc>
                <a:spcPts val="4200"/>
              </a:lnSpc>
              <a:spcBef>
                <a:spcPct val="0"/>
              </a:spcBef>
              <a:buFont typeface="Arial"/>
              <a:buChar char="•"/>
            </a:pPr>
            <a:r>
              <a:rPr lang="ar-EG" sz="3000">
                <a:solidFill>
                  <a:srgbClr val="F4F4F4"/>
                </a:solidFill>
                <a:latin typeface="Tajawal"/>
                <a:ea typeface="Tajawal"/>
                <a:cs typeface="Tajawal"/>
                <a:sym typeface="Tajawal"/>
                <a:rtl val="true"/>
              </a:rPr>
              <a:t>أما كاتل، فقد ميز بين الذكاء السائل، الذي يعتمد على القدرة الفطرية لحل المشكلات الجديدة، والذكاء المتبلور، الذي يعتمد على الخبرات والتعلم.</a:t>
            </a:r>
          </a:p>
          <a:p>
            <a:pPr algn="r" rtl="true" marL="647700" indent="-323850" lvl="1">
              <a:lnSpc>
                <a:spcPts val="4200"/>
              </a:lnSpc>
              <a:spcBef>
                <a:spcPct val="0"/>
              </a:spcBef>
              <a:buFont typeface="Arial"/>
              <a:buChar char="•"/>
            </a:pPr>
            <a:r>
              <a:rPr lang="ar-EG" sz="3000">
                <a:solidFill>
                  <a:srgbClr val="F4F4F4"/>
                </a:solidFill>
                <a:latin typeface="Tajawal"/>
                <a:ea typeface="Tajawal"/>
                <a:cs typeface="Tajawal"/>
                <a:sym typeface="Tajawal"/>
                <a:rtl val="true"/>
              </a:rPr>
              <a:t>في المقابل، قدم جيلفورد نموذجًا أكثر تعقيدًا، اقترح فيه وجود </a:t>
            </a:r>
            <a:r>
              <a:rPr lang="en-US" sz="3000">
                <a:solidFill>
                  <a:srgbClr val="F4F4F4"/>
                </a:solidFill>
                <a:latin typeface="Tajawal"/>
                <a:ea typeface="Tajawal"/>
                <a:cs typeface="Tajawal"/>
                <a:sym typeface="Tajawal"/>
              </a:rPr>
              <a:t>180</a:t>
            </a:r>
            <a:r>
              <a:rPr lang="ar-EG" sz="3000">
                <a:solidFill>
                  <a:srgbClr val="F4F4F4"/>
                </a:solidFill>
                <a:latin typeface="Tajawal"/>
                <a:ea typeface="Tajawal"/>
                <a:cs typeface="Tajawal"/>
                <a:sym typeface="Tajawal"/>
                <a:rtl val="true"/>
              </a:rPr>
              <a:t> قدرة عقلية مختلفة.</a:t>
            </a:r>
          </a:p>
          <a:p>
            <a:pPr algn="ctr" rtl="true">
              <a:lnSpc>
                <a:spcPts val="3499"/>
              </a:lnSpc>
              <a:spcBef>
                <a:spcPct val="0"/>
              </a:spcBef>
            </a:pPr>
          </a:p>
        </p:txBody>
      </p:sp>
      <p:sp>
        <p:nvSpPr>
          <p:cNvPr name="TextBox 6" id="6"/>
          <p:cNvSpPr txBox="true"/>
          <p:nvPr/>
        </p:nvSpPr>
        <p:spPr>
          <a:xfrm rot="0">
            <a:off x="9902347" y="630825"/>
            <a:ext cx="6522704" cy="904875"/>
          </a:xfrm>
          <a:prstGeom prst="rect">
            <a:avLst/>
          </a:prstGeom>
        </p:spPr>
        <p:txBody>
          <a:bodyPr anchor="t" rtlCol="false" tIns="0" lIns="0" bIns="0" rIns="0">
            <a:spAutoFit/>
          </a:bodyPr>
          <a:lstStyle/>
          <a:p>
            <a:pPr algn="r" rtl="true">
              <a:lnSpc>
                <a:spcPts val="6360"/>
              </a:lnSpc>
            </a:pPr>
            <a:r>
              <a:rPr lang="ar-EG" sz="5300">
                <a:solidFill>
                  <a:srgbClr val="FFFFFF"/>
                </a:solidFill>
                <a:latin typeface="Tajawal"/>
                <a:ea typeface="Tajawal"/>
                <a:cs typeface="Tajawal"/>
                <a:sym typeface="Tajawal"/>
                <a:rtl val="true"/>
              </a:rPr>
              <a:t>طبيعة الذكاء ونظرياته</a:t>
            </a:r>
          </a:p>
        </p:txBody>
      </p:sp>
      <p:grpSp>
        <p:nvGrpSpPr>
          <p:cNvPr name="Group 7" id="7"/>
          <p:cNvGrpSpPr/>
          <p:nvPr/>
        </p:nvGrpSpPr>
        <p:grpSpPr>
          <a:xfrm rot="1473715">
            <a:off x="-42109" y="2854937"/>
            <a:ext cx="2141618" cy="1854652"/>
            <a:chOff x="0" y="0"/>
            <a:chExt cx="3619627" cy="3134614"/>
          </a:xfrm>
        </p:grpSpPr>
        <p:sp>
          <p:nvSpPr>
            <p:cNvPr name="Freeform 8" id="8"/>
            <p:cNvSpPr/>
            <p:nvPr/>
          </p:nvSpPr>
          <p:spPr>
            <a:xfrm flipH="true" flipV="false" rot="0">
              <a:off x="0" y="0"/>
              <a:ext cx="3619627" cy="3134614"/>
            </a:xfrm>
            <a:custGeom>
              <a:avLst/>
              <a:gdLst/>
              <a:ahLst/>
              <a:cxnLst/>
              <a:rect r="r" b="b" t="t" l="l"/>
              <a:pathLst>
                <a:path h="3134614" w="3619627">
                  <a:moveTo>
                    <a:pt x="0" y="1567307"/>
                  </a:moveTo>
                  <a:lnTo>
                    <a:pt x="904875" y="3134614"/>
                  </a:lnTo>
                  <a:lnTo>
                    <a:pt x="2714752" y="3134614"/>
                  </a:lnTo>
                  <a:lnTo>
                    <a:pt x="3619627" y="1567307"/>
                  </a:lnTo>
                  <a:lnTo>
                    <a:pt x="2714752" y="0"/>
                  </a:lnTo>
                  <a:lnTo>
                    <a:pt x="905002" y="0"/>
                  </a:lnTo>
                  <a:lnTo>
                    <a:pt x="0" y="1567307"/>
                  </a:lnTo>
                  <a:close/>
                </a:path>
              </a:pathLst>
            </a:custGeom>
            <a:solidFill>
              <a:srgbClr val="779DB3"/>
            </a:solidFill>
          </p:spPr>
        </p:sp>
      </p:grpSp>
      <p:grpSp>
        <p:nvGrpSpPr>
          <p:cNvPr name="Group 9" id="9"/>
          <p:cNvGrpSpPr>
            <a:grpSpLocks noChangeAspect="true"/>
          </p:cNvGrpSpPr>
          <p:nvPr/>
        </p:nvGrpSpPr>
        <p:grpSpPr>
          <a:xfrm rot="-801055">
            <a:off x="19572" y="181671"/>
            <a:ext cx="3713059" cy="3215341"/>
            <a:chOff x="0" y="0"/>
            <a:chExt cx="4282440" cy="3708400"/>
          </a:xfrm>
        </p:grpSpPr>
        <p:sp>
          <p:nvSpPr>
            <p:cNvPr name="Freeform 10" id="10"/>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stretch>
                <a:fillRect l="0" t="-7739" r="0" b="-7739"/>
              </a:stretch>
            </a:blipFill>
          </p:spPr>
        </p:sp>
      </p:grpSp>
      <p:sp>
        <p:nvSpPr>
          <p:cNvPr name="TextBox 11" id="11"/>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F4F4F4"/>
                </a:solidFill>
                <a:latin typeface="Open Sans"/>
                <a:ea typeface="Open Sans"/>
                <a:cs typeface="Open Sans"/>
                <a:sym typeface="Open Sans"/>
              </a:rPr>
              <a:t>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true" flipV="false" rot="0">
            <a:off x="16580542" y="735600"/>
            <a:ext cx="678758" cy="586200"/>
          </a:xfrm>
          <a:custGeom>
            <a:avLst/>
            <a:gdLst/>
            <a:ahLst/>
            <a:cxnLst/>
            <a:rect r="r" b="b" t="t" l="l"/>
            <a:pathLst>
              <a:path h="586200" w="678758">
                <a:moveTo>
                  <a:pt x="678758" y="0"/>
                </a:moveTo>
                <a:lnTo>
                  <a:pt x="0" y="0"/>
                </a:lnTo>
                <a:lnTo>
                  <a:pt x="0" y="586200"/>
                </a:lnTo>
                <a:lnTo>
                  <a:pt x="678758" y="586200"/>
                </a:lnTo>
                <a:lnTo>
                  <a:pt x="6787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36364" y="1715427"/>
            <a:ext cx="17337286" cy="8827051"/>
          </a:xfrm>
          <a:prstGeom prst="rect">
            <a:avLst/>
          </a:prstGeom>
        </p:spPr>
        <p:txBody>
          <a:bodyPr anchor="t" rtlCol="false" tIns="0" lIns="0" bIns="0" rIns="0">
            <a:spAutoFit/>
          </a:bodyPr>
          <a:lstStyle/>
          <a:p>
            <a:pPr algn="r" rtl="true">
              <a:lnSpc>
                <a:spcPts val="4550"/>
              </a:lnSpc>
              <a:spcBef>
                <a:spcPct val="0"/>
              </a:spcBef>
            </a:pPr>
            <a:r>
              <a:rPr lang="en-US" b="true" sz="3500" spc="175">
                <a:solidFill>
                  <a:srgbClr val="000000"/>
                </a:solidFill>
                <a:latin typeface="Tajawal Bold"/>
                <a:ea typeface="Tajawal Bold"/>
                <a:cs typeface="Tajawal Bold"/>
                <a:sym typeface="Tajawal Bold"/>
              </a:rPr>
              <a:t>١</a:t>
            </a:r>
            <a:r>
              <a:rPr lang="ar-EG" b="true" sz="3500" spc="175">
                <a:solidFill>
                  <a:srgbClr val="000000"/>
                </a:solidFill>
                <a:latin typeface="Tajawal Bold"/>
                <a:ea typeface="Tajawal Bold"/>
                <a:cs typeface="Tajawal Bold"/>
                <a:sym typeface="Tajawal Bold"/>
                <a:rtl val="true"/>
              </a:rPr>
              <a:t>. </a:t>
            </a:r>
            <a:r>
              <a:rPr lang="ar-EG" b="true" sz="3500" spc="175">
                <a:solidFill>
                  <a:srgbClr val="000000"/>
                </a:solidFill>
                <a:latin typeface="Tajawal Bold"/>
                <a:ea typeface="Tajawal Bold"/>
                <a:cs typeface="Tajawal Bold"/>
                <a:sym typeface="Tajawal Bold"/>
                <a:rtl val="true"/>
              </a:rPr>
              <a:t>نظرية سبيرمان </a:t>
            </a:r>
          </a:p>
          <a:p>
            <a:pPr algn="r" rtl="true">
              <a:lnSpc>
                <a:spcPts val="3787"/>
              </a:lnSpc>
              <a:spcBef>
                <a:spcPct val="0"/>
              </a:spcBef>
            </a:pPr>
          </a:p>
          <a:p>
            <a:pPr algn="r" rtl="true">
              <a:lnSpc>
                <a:spcPts val="3787"/>
              </a:lnSpc>
              <a:spcBef>
                <a:spcPct val="0"/>
              </a:spcBef>
            </a:pPr>
            <a:r>
              <a:rPr lang="ar-EG" sz="2913" spc="145">
                <a:solidFill>
                  <a:srgbClr val="000000"/>
                </a:solidFill>
                <a:latin typeface="Tajawal"/>
                <a:ea typeface="Tajawal"/>
                <a:cs typeface="Tajawal"/>
                <a:sym typeface="Tajawal"/>
                <a:rtl val="true"/>
              </a:rPr>
              <a:t>   اقترح سبيرمان أن الذكاء </a:t>
            </a:r>
            <a:r>
              <a:rPr lang="ar-EG" b="true" sz="2913" spc="145">
                <a:solidFill>
                  <a:srgbClr val="000000"/>
                </a:solidFill>
                <a:latin typeface="Tajawal Bold"/>
                <a:ea typeface="Tajawal Bold"/>
                <a:cs typeface="Tajawal Bold"/>
                <a:sym typeface="Tajawal Bold"/>
                <a:rtl val="true"/>
              </a:rPr>
              <a:t>يتكون من:</a:t>
            </a:r>
          </a:p>
          <a:p>
            <a:pPr algn="r" rtl="true" marL="628956" indent="-314478" lvl="1">
              <a:lnSpc>
                <a:spcPts val="3787"/>
              </a:lnSpc>
              <a:spcBef>
                <a:spcPct val="0"/>
              </a:spcBef>
              <a:buFont typeface="Arial"/>
              <a:buChar char="•"/>
            </a:pPr>
            <a:r>
              <a:rPr lang="ar-EG" b="true" sz="2913" spc="145">
                <a:solidFill>
                  <a:srgbClr val="000000"/>
                </a:solidFill>
                <a:latin typeface="Tajawal Bold"/>
                <a:ea typeface="Tajawal Bold"/>
                <a:cs typeface="Tajawal Bold"/>
                <a:sym typeface="Tajawal Bold"/>
                <a:rtl val="true"/>
              </a:rPr>
              <a:t>العامل العام (</a:t>
            </a:r>
            <a:r>
              <a:rPr lang="en-US" b="true" sz="2913" spc="145">
                <a:solidFill>
                  <a:srgbClr val="000000"/>
                </a:solidFill>
                <a:latin typeface="Tajawal Bold"/>
                <a:ea typeface="Tajawal Bold"/>
                <a:cs typeface="Tajawal Bold"/>
                <a:sym typeface="Tajawal Bold"/>
              </a:rPr>
              <a:t>g-factor</a:t>
            </a:r>
            <a:r>
              <a:rPr lang="ar-EG" b="true" sz="2913" spc="145">
                <a:solidFill>
                  <a:srgbClr val="000000"/>
                </a:solidFill>
                <a:latin typeface="Tajawal Bold"/>
                <a:ea typeface="Tajawal Bold"/>
                <a:cs typeface="Tajawal Bold"/>
                <a:sym typeface="Tajawal Bold"/>
                <a:rtl val="true"/>
              </a:rPr>
              <a:t>): </a:t>
            </a:r>
            <a:r>
              <a:rPr lang="ar-EG" sz="2913" spc="145">
                <a:solidFill>
                  <a:srgbClr val="000000"/>
                </a:solidFill>
                <a:latin typeface="Tajawal"/>
                <a:ea typeface="Tajawal"/>
                <a:cs typeface="Tajawal"/>
                <a:sym typeface="Tajawal"/>
                <a:rtl val="true"/>
              </a:rPr>
              <a:t>قدرة عقلية مشتركة تؤثر على جميع أشكال الذكاء.</a:t>
            </a:r>
          </a:p>
          <a:p>
            <a:pPr algn="r" rtl="true" marL="628956" indent="-314478" lvl="1">
              <a:lnSpc>
                <a:spcPts val="3787"/>
              </a:lnSpc>
              <a:spcBef>
                <a:spcPct val="0"/>
              </a:spcBef>
              <a:buFont typeface="Arial"/>
              <a:buChar char="•"/>
            </a:pPr>
            <a:r>
              <a:rPr lang="ar-EG" b="true" sz="2913" spc="145">
                <a:solidFill>
                  <a:srgbClr val="000000"/>
                </a:solidFill>
                <a:latin typeface="Tajawal Bold"/>
                <a:ea typeface="Tajawal Bold"/>
                <a:cs typeface="Tajawal Bold"/>
                <a:sym typeface="Tajawal Bold"/>
                <a:rtl val="true"/>
              </a:rPr>
              <a:t>العوامل الخاصة:</a:t>
            </a:r>
            <a:r>
              <a:rPr lang="ar-EG" sz="2913" spc="145">
                <a:solidFill>
                  <a:srgbClr val="000000"/>
                </a:solidFill>
                <a:latin typeface="Tajawal"/>
                <a:ea typeface="Tajawal"/>
                <a:cs typeface="Tajawal"/>
                <a:sym typeface="Tajawal"/>
                <a:rtl val="true"/>
              </a:rPr>
              <a:t> قدرات متخصصة لكل نوع من المهام العقلية.</a:t>
            </a:r>
          </a:p>
          <a:p>
            <a:pPr algn="r" rtl="true">
              <a:lnSpc>
                <a:spcPts val="3787"/>
              </a:lnSpc>
              <a:spcBef>
                <a:spcPct val="0"/>
              </a:spcBef>
            </a:pPr>
          </a:p>
          <a:p>
            <a:pPr algn="r" rtl="true">
              <a:lnSpc>
                <a:spcPts val="3787"/>
              </a:lnSpc>
              <a:spcBef>
                <a:spcPct val="0"/>
              </a:spcBef>
            </a:pPr>
            <a:r>
              <a:rPr lang="ar-EG" sz="2913" spc="145">
                <a:solidFill>
                  <a:srgbClr val="000000"/>
                </a:solidFill>
                <a:latin typeface="Tajawal"/>
                <a:ea typeface="Tajawal"/>
                <a:cs typeface="Tajawal"/>
                <a:sym typeface="Tajawal"/>
                <a:rtl val="true"/>
              </a:rPr>
              <a:t>  </a:t>
            </a:r>
            <a:r>
              <a:rPr lang="ar-EG" sz="2913" spc="145">
                <a:solidFill>
                  <a:srgbClr val="000000"/>
                </a:solidFill>
                <a:latin typeface="Tajawal"/>
                <a:ea typeface="Tajawal"/>
                <a:cs typeface="Tajawal"/>
                <a:sym typeface="Tajawal"/>
                <a:rtl val="true"/>
              </a:rPr>
              <a:t>مثلًا، شخص لديه ذكاء عام مرتفع سيكون جيدًا في الحساب واللغة والتفكير المجرد، ولكن بدرجات متفاوتة.</a:t>
            </a:r>
          </a:p>
          <a:p>
            <a:pPr algn="r" rtl="true">
              <a:lnSpc>
                <a:spcPts val="3787"/>
              </a:lnSpc>
              <a:spcBef>
                <a:spcPct val="0"/>
              </a:spcBef>
            </a:pPr>
          </a:p>
          <a:p>
            <a:pPr algn="l">
              <a:lnSpc>
                <a:spcPts val="3787"/>
              </a:lnSpc>
              <a:spcBef>
                <a:spcPct val="0"/>
              </a:spcBef>
            </a:pPr>
          </a:p>
          <a:p>
            <a:pPr algn="r" rtl="true">
              <a:lnSpc>
                <a:spcPts val="4550"/>
              </a:lnSpc>
              <a:spcBef>
                <a:spcPct val="0"/>
              </a:spcBef>
            </a:pPr>
            <a:r>
              <a:rPr lang="en-US" sz="3500" spc="175">
                <a:solidFill>
                  <a:srgbClr val="000000"/>
                </a:solidFill>
                <a:latin typeface="Tajawal"/>
                <a:ea typeface="Tajawal"/>
                <a:cs typeface="Tajawal"/>
                <a:sym typeface="Tajawal"/>
              </a:rPr>
              <a:t>٢</a:t>
            </a:r>
            <a:r>
              <a:rPr lang="ar-EG" b="true" sz="3500" spc="175">
                <a:solidFill>
                  <a:srgbClr val="000000"/>
                </a:solidFill>
                <a:latin typeface="Tajawal Bold"/>
                <a:ea typeface="Tajawal Bold"/>
                <a:cs typeface="Tajawal Bold"/>
                <a:sym typeface="Tajawal Bold"/>
                <a:rtl val="true"/>
              </a:rPr>
              <a:t>. نظرية ثورندايك (الترابطات العصبية والذكاء المتعدد)</a:t>
            </a:r>
          </a:p>
          <a:p>
            <a:pPr algn="r" rtl="true">
              <a:lnSpc>
                <a:spcPts val="3787"/>
              </a:lnSpc>
              <a:spcBef>
                <a:spcPct val="0"/>
              </a:spcBef>
            </a:pPr>
          </a:p>
          <a:p>
            <a:pPr algn="r" rtl="true">
              <a:lnSpc>
                <a:spcPts val="3787"/>
              </a:lnSpc>
              <a:spcBef>
                <a:spcPct val="0"/>
              </a:spcBef>
            </a:pPr>
            <a:r>
              <a:rPr lang="ar-EG" sz="2913" spc="145">
                <a:solidFill>
                  <a:srgbClr val="000000"/>
                </a:solidFill>
                <a:latin typeface="Tajawal"/>
                <a:ea typeface="Tajawal"/>
                <a:cs typeface="Tajawal"/>
                <a:sym typeface="Tajawal"/>
                <a:rtl val="true"/>
              </a:rPr>
              <a:t>   يرى أن الذكاء يعتمد على عدد الترابطات العصبية ونوعها في الدماغ.</a:t>
            </a:r>
          </a:p>
          <a:p>
            <a:pPr algn="r" rtl="true">
              <a:lnSpc>
                <a:spcPts val="3787"/>
              </a:lnSpc>
              <a:spcBef>
                <a:spcPct val="0"/>
              </a:spcBef>
            </a:pPr>
            <a:r>
              <a:rPr lang="ar-EG" sz="2913" spc="145">
                <a:solidFill>
                  <a:srgbClr val="000000"/>
                </a:solidFill>
                <a:latin typeface="Tajawal"/>
                <a:ea typeface="Tajawal"/>
                <a:cs typeface="Tajawal"/>
                <a:sym typeface="Tajawal"/>
                <a:rtl val="true"/>
              </a:rPr>
              <a:t>   صنف الذكاء إلى </a:t>
            </a:r>
            <a:r>
              <a:rPr lang="ar-EG" b="true" sz="2913" spc="145">
                <a:solidFill>
                  <a:srgbClr val="000000"/>
                </a:solidFill>
                <a:latin typeface="Tajawal Bold"/>
                <a:ea typeface="Tajawal Bold"/>
                <a:cs typeface="Tajawal Bold"/>
                <a:sym typeface="Tajawal Bold"/>
                <a:rtl val="true"/>
              </a:rPr>
              <a:t>ثلاثة أنواع رئيسية:</a:t>
            </a:r>
          </a:p>
          <a:p>
            <a:pPr algn="r" rtl="true">
              <a:lnSpc>
                <a:spcPts val="3787"/>
              </a:lnSpc>
              <a:spcBef>
                <a:spcPct val="0"/>
              </a:spcBef>
            </a:pPr>
          </a:p>
          <a:p>
            <a:pPr algn="r" rtl="true" marL="628956" indent="-314478" lvl="1">
              <a:lnSpc>
                <a:spcPts val="3787"/>
              </a:lnSpc>
              <a:spcBef>
                <a:spcPct val="0"/>
              </a:spcBef>
              <a:buFont typeface="Arial"/>
              <a:buChar char="•"/>
            </a:pPr>
            <a:r>
              <a:rPr lang="ar-EG" b="true" sz="2913" spc="145">
                <a:solidFill>
                  <a:srgbClr val="000000"/>
                </a:solidFill>
                <a:latin typeface="Tajawal Bold"/>
                <a:ea typeface="Tajawal Bold"/>
                <a:cs typeface="Tajawal Bold"/>
                <a:sym typeface="Tajawal Bold"/>
                <a:rtl val="true"/>
              </a:rPr>
              <a:t>الذكاء المادي:</a:t>
            </a:r>
            <a:r>
              <a:rPr lang="ar-EG" sz="2913" spc="145">
                <a:solidFill>
                  <a:srgbClr val="000000"/>
                </a:solidFill>
                <a:latin typeface="Tajawal"/>
                <a:ea typeface="Tajawal"/>
                <a:cs typeface="Tajawal"/>
                <a:sym typeface="Tajawal"/>
                <a:rtl val="true"/>
              </a:rPr>
              <a:t> القدرة على التعامل مع الأشياء والمهام العملية بوضوح.</a:t>
            </a:r>
          </a:p>
          <a:p>
            <a:pPr algn="r" rtl="true" marL="628956" indent="-314478" lvl="1">
              <a:lnSpc>
                <a:spcPts val="3787"/>
              </a:lnSpc>
              <a:spcBef>
                <a:spcPct val="0"/>
              </a:spcBef>
              <a:buFont typeface="Arial"/>
              <a:buChar char="•"/>
            </a:pPr>
            <a:r>
              <a:rPr lang="ar-EG" b="true" sz="2913" spc="145">
                <a:solidFill>
                  <a:srgbClr val="000000"/>
                </a:solidFill>
                <a:latin typeface="Tajawal Bold"/>
                <a:ea typeface="Tajawal Bold"/>
                <a:cs typeface="Tajawal Bold"/>
                <a:sym typeface="Tajawal Bold"/>
                <a:rtl val="true"/>
              </a:rPr>
              <a:t>الذكاء الاجتماعي:</a:t>
            </a:r>
            <a:r>
              <a:rPr lang="ar-EG" sz="2913" spc="145">
                <a:solidFill>
                  <a:srgbClr val="000000"/>
                </a:solidFill>
                <a:latin typeface="Tajawal"/>
                <a:ea typeface="Tajawal"/>
                <a:cs typeface="Tajawal"/>
                <a:sym typeface="Tajawal"/>
                <a:rtl val="true"/>
              </a:rPr>
              <a:t> فهم الآخرين والتفاعل معهم بذكاء.</a:t>
            </a:r>
          </a:p>
          <a:p>
            <a:pPr algn="r" rtl="true" marL="628956" indent="-314478" lvl="1">
              <a:lnSpc>
                <a:spcPts val="3787"/>
              </a:lnSpc>
              <a:spcBef>
                <a:spcPct val="0"/>
              </a:spcBef>
              <a:buFont typeface="Arial"/>
              <a:buChar char="•"/>
            </a:pPr>
            <a:r>
              <a:rPr lang="ar-EG" b="true" sz="2913" spc="145">
                <a:solidFill>
                  <a:srgbClr val="000000"/>
                </a:solidFill>
                <a:latin typeface="Tajawal Bold"/>
                <a:ea typeface="Tajawal Bold"/>
                <a:cs typeface="Tajawal Bold"/>
                <a:sym typeface="Tajawal Bold"/>
                <a:rtl val="true"/>
              </a:rPr>
              <a:t>الذكاء المجرد: </a:t>
            </a:r>
            <a:r>
              <a:rPr lang="ar-EG" sz="2913" spc="145">
                <a:solidFill>
                  <a:srgbClr val="000000"/>
                </a:solidFill>
                <a:latin typeface="Tajawal"/>
                <a:ea typeface="Tajawal"/>
                <a:cs typeface="Tajawal"/>
                <a:sym typeface="Tajawal"/>
                <a:rtl val="true"/>
              </a:rPr>
              <a:t>التفكير في الأفكار المجردة والاستنتاج المنطقي.</a:t>
            </a:r>
          </a:p>
          <a:p>
            <a:pPr algn="r" rtl="true">
              <a:lnSpc>
                <a:spcPts val="3787"/>
              </a:lnSpc>
              <a:spcBef>
                <a:spcPct val="0"/>
              </a:spcBef>
            </a:pPr>
          </a:p>
        </p:txBody>
      </p:sp>
      <p:sp>
        <p:nvSpPr>
          <p:cNvPr name="TextBox 4" id="4"/>
          <p:cNvSpPr txBox="true"/>
          <p:nvPr/>
        </p:nvSpPr>
        <p:spPr>
          <a:xfrm rot="0">
            <a:off x="2770577" y="583200"/>
            <a:ext cx="15517423" cy="951865"/>
          </a:xfrm>
          <a:prstGeom prst="rect">
            <a:avLst/>
          </a:prstGeom>
        </p:spPr>
        <p:txBody>
          <a:bodyPr anchor="t" rtlCol="false" tIns="0" lIns="0" bIns="0" rIns="0">
            <a:spAutoFit/>
          </a:bodyPr>
          <a:lstStyle/>
          <a:p>
            <a:pPr algn="ctr" rtl="true">
              <a:lnSpc>
                <a:spcPts val="6890"/>
              </a:lnSpc>
              <a:spcBef>
                <a:spcPct val="0"/>
              </a:spcBef>
            </a:pPr>
            <a:r>
              <a:rPr lang="ar-EG" b="true" sz="5300" spc="265">
                <a:solidFill>
                  <a:srgbClr val="000000"/>
                </a:solidFill>
                <a:latin typeface="Tajawal Bold"/>
                <a:ea typeface="Tajawal Bold"/>
                <a:cs typeface="Tajawal Bold"/>
                <a:sym typeface="Tajawal Bold"/>
                <a:rtl val="true"/>
              </a:rPr>
              <a:t>أهم نظريات الذكاء بالنسبة للعلماء:</a:t>
            </a:r>
          </a:p>
        </p:txBody>
      </p:sp>
      <p:grpSp>
        <p:nvGrpSpPr>
          <p:cNvPr name="Group 5" id="5"/>
          <p:cNvGrpSpPr/>
          <p:nvPr/>
        </p:nvGrpSpPr>
        <p:grpSpPr>
          <a:xfrm rot="0">
            <a:off x="-714265" y="5040630"/>
            <a:ext cx="5246370" cy="524637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lnTo>
                    <a:pt x="812800" y="406400"/>
                  </a:lnTo>
                  <a:lnTo>
                    <a:pt x="406400" y="812800"/>
                  </a:lnTo>
                  <a:lnTo>
                    <a:pt x="0" y="406400"/>
                  </a:lnTo>
                  <a:lnTo>
                    <a:pt x="406400" y="0"/>
                  </a:lnTo>
                  <a:close/>
                </a:path>
              </a:pathLst>
            </a:custGeom>
            <a:gradFill rotWithShape="true">
              <a:gsLst>
                <a:gs pos="0">
                  <a:srgbClr val="CDFFD8">
                    <a:alpha val="100000"/>
                  </a:srgbClr>
                </a:gs>
                <a:gs pos="100000">
                  <a:srgbClr val="94B9FF">
                    <a:alpha val="100000"/>
                  </a:srgbClr>
                </a:gs>
              </a:gsLst>
              <a:lin ang="0"/>
            </a:gradFill>
            <a:ln cap="sq" w="12700">
              <a:solidFill>
                <a:srgbClr val="000000"/>
              </a:solidFill>
              <a:prstDash val="solid"/>
              <a:miter/>
            </a:ln>
          </p:spPr>
        </p:sp>
      </p:grpSp>
      <p:grpSp>
        <p:nvGrpSpPr>
          <p:cNvPr name="Group 7" id="7"/>
          <p:cNvGrpSpPr/>
          <p:nvPr/>
        </p:nvGrpSpPr>
        <p:grpSpPr>
          <a:xfrm rot="0">
            <a:off x="-1594485" y="5040630"/>
            <a:ext cx="5246370" cy="524637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lnTo>
                    <a:pt x="812800" y="406400"/>
                  </a:lnTo>
                  <a:lnTo>
                    <a:pt x="406400" y="812800"/>
                  </a:lnTo>
                  <a:lnTo>
                    <a:pt x="0" y="406400"/>
                  </a:lnTo>
                  <a:lnTo>
                    <a:pt x="406400" y="0"/>
                  </a:lnTo>
                  <a:close/>
                </a:path>
              </a:pathLst>
            </a:custGeom>
            <a:gradFill rotWithShape="true">
              <a:gsLst>
                <a:gs pos="0">
                  <a:srgbClr val="CDFFD8">
                    <a:alpha val="100000"/>
                  </a:srgbClr>
                </a:gs>
                <a:gs pos="100000">
                  <a:srgbClr val="94B9FF">
                    <a:alpha val="100000"/>
                  </a:srgbClr>
                </a:gs>
              </a:gsLst>
              <a:lin ang="0"/>
            </a:gradFill>
            <a:ln w="12700">
              <a:solidFill>
                <a:srgbClr val="000000"/>
              </a:solidFill>
            </a:ln>
          </p:spPr>
        </p:sp>
      </p:grpSp>
      <p:grpSp>
        <p:nvGrpSpPr>
          <p:cNvPr name="Group 9" id="9"/>
          <p:cNvGrpSpPr/>
          <p:nvPr/>
        </p:nvGrpSpPr>
        <p:grpSpPr>
          <a:xfrm rot="0">
            <a:off x="-2475793" y="5040630"/>
            <a:ext cx="5246370" cy="524637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lnTo>
                    <a:pt x="812800" y="406400"/>
                  </a:lnTo>
                  <a:lnTo>
                    <a:pt x="406400" y="812800"/>
                  </a:lnTo>
                  <a:lnTo>
                    <a:pt x="0" y="406400"/>
                  </a:lnTo>
                  <a:lnTo>
                    <a:pt x="406400" y="0"/>
                  </a:lnTo>
                  <a:close/>
                </a:path>
              </a:pathLst>
            </a:custGeom>
            <a:gradFill rotWithShape="true">
              <a:gsLst>
                <a:gs pos="0">
                  <a:srgbClr val="CDFFD8">
                    <a:alpha val="100000"/>
                  </a:srgbClr>
                </a:gs>
                <a:gs pos="100000">
                  <a:srgbClr val="94B9FF">
                    <a:alpha val="100000"/>
                  </a:srgbClr>
                </a:gs>
              </a:gsLst>
              <a:lin ang="0"/>
            </a:gradFill>
            <a:ln w="12700">
              <a:solidFill>
                <a:srgbClr val="000000"/>
              </a:solidFill>
            </a:ln>
          </p:spPr>
        </p:sp>
      </p:grpSp>
      <p:sp>
        <p:nvSpPr>
          <p:cNvPr name="TextBox 11" id="11"/>
          <p:cNvSpPr txBox="true"/>
          <p:nvPr/>
        </p:nvSpPr>
        <p:spPr>
          <a:xfrm rot="0">
            <a:off x="4669818"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2409381" y="538902"/>
            <a:ext cx="15878619" cy="9056796"/>
          </a:xfrm>
          <a:prstGeom prst="rect">
            <a:avLst/>
          </a:prstGeom>
        </p:spPr>
        <p:txBody>
          <a:bodyPr anchor="t" rtlCol="false" tIns="0" lIns="0" bIns="0" rIns="0">
            <a:spAutoFit/>
          </a:bodyPr>
          <a:lstStyle/>
          <a:p>
            <a:pPr algn="r" rtl="true">
              <a:lnSpc>
                <a:spcPts val="5346"/>
              </a:lnSpc>
              <a:spcBef>
                <a:spcPct val="0"/>
              </a:spcBef>
            </a:pPr>
            <a:r>
              <a:rPr lang="en-US" b="true" sz="3818">
                <a:solidFill>
                  <a:srgbClr val="000000"/>
                </a:solidFill>
                <a:latin typeface="Tajawal Bold"/>
                <a:ea typeface="Tajawal Bold"/>
                <a:cs typeface="Tajawal Bold"/>
                <a:sym typeface="Tajawal Bold"/>
              </a:rPr>
              <a:t>٣</a:t>
            </a:r>
            <a:r>
              <a:rPr lang="ar-EG" b="true" sz="3818">
                <a:solidFill>
                  <a:srgbClr val="000000"/>
                </a:solidFill>
                <a:latin typeface="Tajawal Bold"/>
                <a:ea typeface="Tajawal Bold"/>
                <a:cs typeface="Tajawal Bold"/>
                <a:sym typeface="Tajawal Bold"/>
                <a:rtl val="true"/>
              </a:rPr>
              <a:t>. </a:t>
            </a:r>
            <a:r>
              <a:rPr lang="ar-EG" b="true" sz="3818">
                <a:solidFill>
                  <a:srgbClr val="000000"/>
                </a:solidFill>
                <a:latin typeface="Tajawal Bold"/>
                <a:ea typeface="Tajawal Bold"/>
                <a:cs typeface="Tajawal Bold"/>
                <a:sym typeface="Tajawal Bold"/>
                <a:rtl val="true"/>
              </a:rPr>
              <a:t>نظرية ثيرستون (القدرات العقلية الأولية)</a:t>
            </a:r>
          </a:p>
          <a:p>
            <a:pPr algn="r" rtl="true">
              <a:lnSpc>
                <a:spcPts val="4068"/>
              </a:lnSpc>
              <a:spcBef>
                <a:spcPct val="0"/>
              </a:spcBef>
            </a:pPr>
          </a:p>
          <a:p>
            <a:pPr algn="r" rtl="true">
              <a:lnSpc>
                <a:spcPts val="4068"/>
              </a:lnSpc>
              <a:spcBef>
                <a:spcPct val="0"/>
              </a:spcBef>
            </a:pPr>
            <a:r>
              <a:rPr lang="ar-EG" sz="2905">
                <a:solidFill>
                  <a:srgbClr val="000000"/>
                </a:solidFill>
                <a:latin typeface="Tajawal"/>
                <a:ea typeface="Tajawal"/>
                <a:cs typeface="Tajawal"/>
                <a:sym typeface="Tajawal"/>
                <a:rtl val="true"/>
              </a:rPr>
              <a:t>رفض فكرة الذكاء العام واقترح أن الذكاء يتكون من قدرات عقلية مستقلة، </a:t>
            </a:r>
            <a:r>
              <a:rPr lang="ar-EG" b="true" sz="2905">
                <a:solidFill>
                  <a:srgbClr val="000000"/>
                </a:solidFill>
                <a:latin typeface="Tajawal Bold"/>
                <a:ea typeface="Tajawal Bold"/>
                <a:cs typeface="Tajawal Bold"/>
                <a:sym typeface="Tajawal Bold"/>
                <a:rtl val="true"/>
              </a:rPr>
              <a:t>مثل:</a:t>
            </a:r>
          </a:p>
          <a:p>
            <a:pPr algn="r" rtl="true">
              <a:lnSpc>
                <a:spcPts val="4068"/>
              </a:lnSpc>
              <a:spcBef>
                <a:spcPct val="0"/>
              </a:spcBef>
            </a:pPr>
          </a:p>
          <a:p>
            <a:pPr algn="r" rtl="true" marL="627352" indent="-313676" lvl="1">
              <a:lnSpc>
                <a:spcPts val="4068"/>
              </a:lnSpc>
              <a:spcBef>
                <a:spcPct val="0"/>
              </a:spcBef>
              <a:buFont typeface="Arial"/>
              <a:buChar char="•"/>
            </a:pPr>
            <a:r>
              <a:rPr lang="ar-EG" b="true" sz="2905">
                <a:solidFill>
                  <a:srgbClr val="000000"/>
                </a:solidFill>
                <a:latin typeface="Tajawal Bold"/>
                <a:ea typeface="Tajawal Bold"/>
                <a:cs typeface="Tajawal Bold"/>
                <a:sym typeface="Tajawal Bold"/>
                <a:rtl val="true"/>
              </a:rPr>
              <a:t>القدرة الفراغية:</a:t>
            </a:r>
            <a:r>
              <a:rPr lang="ar-EG" sz="2905">
                <a:solidFill>
                  <a:srgbClr val="000000"/>
                </a:solidFill>
                <a:latin typeface="Tajawal"/>
                <a:ea typeface="Tajawal"/>
                <a:cs typeface="Tajawal"/>
                <a:sym typeface="Tajawal"/>
                <a:rtl val="true"/>
              </a:rPr>
              <a:t> تصور الأشكال في الفراغ، مثل المهارات الهندسية.</a:t>
            </a:r>
          </a:p>
          <a:p>
            <a:pPr algn="r" rtl="true" marL="627352" indent="-313676" lvl="1">
              <a:lnSpc>
                <a:spcPts val="4068"/>
              </a:lnSpc>
              <a:spcBef>
                <a:spcPct val="0"/>
              </a:spcBef>
              <a:buFont typeface="Arial"/>
              <a:buChar char="•"/>
            </a:pPr>
            <a:r>
              <a:rPr lang="ar-EG" b="true" sz="2905">
                <a:solidFill>
                  <a:srgbClr val="000000"/>
                </a:solidFill>
                <a:latin typeface="Tajawal Bold"/>
                <a:ea typeface="Tajawal Bold"/>
                <a:cs typeface="Tajawal Bold"/>
                <a:sym typeface="Tajawal Bold"/>
                <a:rtl val="true"/>
              </a:rPr>
              <a:t>القدرة العددية: </a:t>
            </a:r>
            <a:r>
              <a:rPr lang="ar-EG" sz="2905">
                <a:solidFill>
                  <a:srgbClr val="000000"/>
                </a:solidFill>
                <a:latin typeface="Tajawal"/>
                <a:ea typeface="Tajawal"/>
                <a:cs typeface="Tajawal"/>
                <a:sym typeface="Tajawal"/>
                <a:rtl val="true"/>
              </a:rPr>
              <a:t>سهولة التعامل مع الأرقام والعمليات الحسابية.</a:t>
            </a:r>
          </a:p>
          <a:p>
            <a:pPr algn="r" rtl="true">
              <a:lnSpc>
                <a:spcPts val="4068"/>
              </a:lnSpc>
              <a:spcBef>
                <a:spcPct val="0"/>
              </a:spcBef>
            </a:pPr>
          </a:p>
          <a:p>
            <a:pPr algn="r" rtl="true">
              <a:lnSpc>
                <a:spcPts val="4068"/>
              </a:lnSpc>
              <a:spcBef>
                <a:spcPct val="0"/>
              </a:spcBef>
            </a:pPr>
          </a:p>
          <a:p>
            <a:pPr algn="r" rtl="true">
              <a:lnSpc>
                <a:spcPts val="4068"/>
              </a:lnSpc>
              <a:spcBef>
                <a:spcPct val="0"/>
              </a:spcBef>
            </a:pPr>
          </a:p>
          <a:p>
            <a:pPr algn="r" rtl="true">
              <a:lnSpc>
                <a:spcPts val="5346"/>
              </a:lnSpc>
              <a:spcBef>
                <a:spcPct val="0"/>
              </a:spcBef>
            </a:pPr>
            <a:r>
              <a:rPr lang="en-US" sz="3818">
                <a:solidFill>
                  <a:srgbClr val="000000"/>
                </a:solidFill>
                <a:latin typeface="Tajawal"/>
                <a:ea typeface="Tajawal"/>
                <a:cs typeface="Tajawal"/>
                <a:sym typeface="Tajawal"/>
              </a:rPr>
              <a:t>٤</a:t>
            </a:r>
            <a:r>
              <a:rPr lang="ar-EG" b="true" sz="3818">
                <a:solidFill>
                  <a:srgbClr val="000000"/>
                </a:solidFill>
                <a:latin typeface="Tajawal Bold"/>
                <a:ea typeface="Tajawal Bold"/>
                <a:cs typeface="Tajawal Bold"/>
                <a:sym typeface="Tajawal Bold"/>
                <a:rtl val="true"/>
              </a:rPr>
              <a:t>. نظرية جيلفورد (بنية العقل الثلاثية الأبعاد)</a:t>
            </a:r>
          </a:p>
          <a:p>
            <a:pPr algn="r" rtl="true">
              <a:lnSpc>
                <a:spcPts val="4068"/>
              </a:lnSpc>
              <a:spcBef>
                <a:spcPct val="0"/>
              </a:spcBef>
            </a:pPr>
            <a:r>
              <a:rPr lang="ar-EG" sz="2905">
                <a:solidFill>
                  <a:srgbClr val="000000"/>
                </a:solidFill>
                <a:latin typeface="Tajawal"/>
                <a:ea typeface="Tajawal"/>
                <a:cs typeface="Tajawal"/>
                <a:sym typeface="Tajawal"/>
                <a:rtl val="true"/>
              </a:rPr>
              <a:t>يرى أن الذكاء يتكون من </a:t>
            </a:r>
            <a:r>
              <a:rPr lang="ar-EG" b="true" sz="2905">
                <a:solidFill>
                  <a:srgbClr val="000000"/>
                </a:solidFill>
                <a:latin typeface="Tajawal Bold"/>
                <a:ea typeface="Tajawal Bold"/>
                <a:cs typeface="Tajawal Bold"/>
                <a:sym typeface="Tajawal Bold"/>
                <a:rtl val="true"/>
              </a:rPr>
              <a:t>ثلاثة أبعاد رئيسية:</a:t>
            </a:r>
          </a:p>
          <a:p>
            <a:pPr algn="r" rtl="true">
              <a:lnSpc>
                <a:spcPts val="4068"/>
              </a:lnSpc>
              <a:spcBef>
                <a:spcPct val="0"/>
              </a:spcBef>
            </a:pPr>
          </a:p>
          <a:p>
            <a:pPr algn="r" rtl="true" marL="627352" indent="-313676" lvl="1">
              <a:lnSpc>
                <a:spcPts val="4068"/>
              </a:lnSpc>
              <a:buFont typeface="Arial"/>
              <a:buChar char="•"/>
            </a:pPr>
            <a:r>
              <a:rPr lang="ar-EG" b="true" sz="2905">
                <a:solidFill>
                  <a:srgbClr val="000000"/>
                </a:solidFill>
                <a:latin typeface="Tajawal Bold"/>
                <a:ea typeface="Tajawal Bold"/>
                <a:cs typeface="Tajawal Bold"/>
                <a:sym typeface="Tajawal Bold"/>
                <a:rtl val="true"/>
              </a:rPr>
              <a:t>المحتوى:</a:t>
            </a:r>
            <a:r>
              <a:rPr lang="ar-EG" sz="2905">
                <a:solidFill>
                  <a:srgbClr val="000000"/>
                </a:solidFill>
                <a:latin typeface="Tajawal"/>
                <a:ea typeface="Tajawal"/>
                <a:cs typeface="Tajawal"/>
                <a:sym typeface="Tajawal"/>
                <a:rtl val="true"/>
              </a:rPr>
              <a:t> أنواع المعلومات التي يتعامل معها العقل (بصري، سمعي، رمزي...).</a:t>
            </a:r>
          </a:p>
          <a:p>
            <a:pPr algn="r" rtl="true" marL="627352" indent="-313676" lvl="1">
              <a:lnSpc>
                <a:spcPts val="4068"/>
              </a:lnSpc>
              <a:buFont typeface="Arial"/>
              <a:buChar char="•"/>
            </a:pPr>
            <a:r>
              <a:rPr lang="ar-EG" b="true" sz="2905">
                <a:solidFill>
                  <a:srgbClr val="000000"/>
                </a:solidFill>
                <a:latin typeface="Tajawal Bold"/>
                <a:ea typeface="Tajawal Bold"/>
                <a:cs typeface="Tajawal Bold"/>
                <a:sym typeface="Tajawal Bold"/>
                <a:rtl val="true"/>
              </a:rPr>
              <a:t>العمليات العقلية:</a:t>
            </a:r>
            <a:r>
              <a:rPr lang="ar-EG" sz="2905">
                <a:solidFill>
                  <a:srgbClr val="000000"/>
                </a:solidFill>
                <a:latin typeface="Tajawal"/>
                <a:ea typeface="Tajawal"/>
                <a:cs typeface="Tajawal"/>
                <a:sym typeface="Tajawal"/>
                <a:rtl val="true"/>
              </a:rPr>
              <a:t> مثل التذكر، التحليل، التفكير الإبداعي، والاستنتاج.</a:t>
            </a:r>
          </a:p>
          <a:p>
            <a:pPr algn="r" rtl="true" marL="627352" indent="-313676" lvl="1">
              <a:lnSpc>
                <a:spcPts val="4068"/>
              </a:lnSpc>
              <a:buFont typeface="Arial"/>
              <a:buChar char="•"/>
            </a:pPr>
            <a:r>
              <a:rPr lang="ar-EG" b="true" sz="2905">
                <a:solidFill>
                  <a:srgbClr val="000000"/>
                </a:solidFill>
                <a:latin typeface="Tajawal Bold"/>
                <a:ea typeface="Tajawal Bold"/>
                <a:cs typeface="Tajawal Bold"/>
                <a:sym typeface="Tajawal Bold"/>
                <a:rtl val="true"/>
              </a:rPr>
              <a:t>النواتج: </a:t>
            </a:r>
            <a:r>
              <a:rPr lang="ar-EG" sz="2905">
                <a:solidFill>
                  <a:srgbClr val="000000"/>
                </a:solidFill>
                <a:latin typeface="Tajawal"/>
                <a:ea typeface="Tajawal"/>
                <a:cs typeface="Tajawal"/>
                <a:sym typeface="Tajawal"/>
                <a:rtl val="true"/>
              </a:rPr>
              <a:t>أي النتائج التي نحصل عليها من التفكير (مثل حل مشكلة رياضية أو تحليل موقف اجتماعي).</a:t>
            </a:r>
          </a:p>
          <a:p>
            <a:pPr algn="r" rtl="true">
              <a:lnSpc>
                <a:spcPts val="4068"/>
              </a:lnSpc>
            </a:pPr>
          </a:p>
          <a:p>
            <a:pPr algn="r" rtl="true">
              <a:lnSpc>
                <a:spcPts val="4068"/>
              </a:lnSpc>
              <a:spcBef>
                <a:spcPct val="0"/>
              </a:spcBef>
            </a:pPr>
            <a:r>
              <a:rPr lang="ar-EG" sz="2905">
                <a:solidFill>
                  <a:srgbClr val="000000"/>
                </a:solidFill>
                <a:latin typeface="Tajawal"/>
                <a:ea typeface="Tajawal"/>
                <a:cs typeface="Tajawal"/>
                <a:sym typeface="Tajawal"/>
                <a:rtl val="true"/>
              </a:rPr>
              <a:t>يمكن دمج هذه الأبعاد لإنتاج </a:t>
            </a:r>
            <a:r>
              <a:rPr lang="en-US" sz="2905">
                <a:solidFill>
                  <a:srgbClr val="000000"/>
                </a:solidFill>
                <a:latin typeface="Tajawal"/>
                <a:ea typeface="Tajawal"/>
                <a:cs typeface="Tajawal"/>
                <a:sym typeface="Tajawal"/>
              </a:rPr>
              <a:t>180</a:t>
            </a:r>
            <a:r>
              <a:rPr lang="ar-EG" sz="2905">
                <a:solidFill>
                  <a:srgbClr val="000000"/>
                </a:solidFill>
                <a:latin typeface="Tajawal"/>
                <a:ea typeface="Tajawal"/>
                <a:cs typeface="Tajawal"/>
                <a:sym typeface="Tajawal"/>
                <a:rtl val="true"/>
              </a:rPr>
              <a:t> قدرة عقلية مختلفة، مما يعكس مدى تعقيد الذكاء البشري.</a:t>
            </a:r>
          </a:p>
        </p:txBody>
      </p:sp>
      <p:sp>
        <p:nvSpPr>
          <p:cNvPr name="Freeform 3" id="3"/>
          <p:cNvSpPr/>
          <p:nvPr/>
        </p:nvSpPr>
        <p:spPr>
          <a:xfrm flipH="false" flipV="false" rot="0">
            <a:off x="0" y="0"/>
            <a:ext cx="3313107" cy="10287000"/>
          </a:xfrm>
          <a:custGeom>
            <a:avLst/>
            <a:gdLst/>
            <a:ahLst/>
            <a:cxnLst/>
            <a:rect r="r" b="b" t="t" l="l"/>
            <a:pathLst>
              <a:path h="10287000" w="3313107">
                <a:moveTo>
                  <a:pt x="0" y="0"/>
                </a:moveTo>
                <a:lnTo>
                  <a:pt x="3313107" y="0"/>
                </a:lnTo>
                <a:lnTo>
                  <a:pt x="3313107" y="10287000"/>
                </a:lnTo>
                <a:lnTo>
                  <a:pt x="0" y="10287000"/>
                </a:lnTo>
                <a:lnTo>
                  <a:pt x="0" y="0"/>
                </a:lnTo>
                <a:close/>
              </a:path>
            </a:pathLst>
          </a:custGeom>
          <a:blipFill>
            <a:blip r:embed="rId2"/>
            <a:stretch>
              <a:fillRect l="-32764" t="0" r="-177729" b="0"/>
            </a:stretch>
          </a:blipFill>
        </p:spPr>
      </p:sp>
      <p:grpSp>
        <p:nvGrpSpPr>
          <p:cNvPr name="Group 4" id="4"/>
          <p:cNvGrpSpPr>
            <a:grpSpLocks noChangeAspect="true"/>
          </p:cNvGrpSpPr>
          <p:nvPr/>
        </p:nvGrpSpPr>
        <p:grpSpPr>
          <a:xfrm rot="0">
            <a:off x="194742" y="2443136"/>
            <a:ext cx="6236731" cy="5400728"/>
            <a:chOff x="0" y="0"/>
            <a:chExt cx="4282440" cy="3708400"/>
          </a:xfrm>
        </p:grpSpPr>
        <p:sp>
          <p:nvSpPr>
            <p:cNvPr name="Freeform 5" id="5"/>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3"/>
              <a:stretch>
                <a:fillRect l="0" t="-7739" r="0" b="-7739"/>
              </a:stretch>
            </a:blipFill>
          </p:spPr>
        </p:sp>
      </p:grpSp>
      <p:sp>
        <p:nvSpPr>
          <p:cNvPr name="TextBox 6" id="6"/>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000000"/>
                </a:solidFill>
                <a:latin typeface="Open Sans"/>
                <a:ea typeface="Open Sans"/>
                <a:cs typeface="Open Sans"/>
                <a:sym typeface="Open Sans"/>
              </a:rPr>
              <a:t>8</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3A445A"/>
        </a:solidFill>
      </p:bgPr>
    </p:bg>
    <p:spTree>
      <p:nvGrpSpPr>
        <p:cNvPr id="1" name=""/>
        <p:cNvGrpSpPr/>
        <p:nvPr/>
      </p:nvGrpSpPr>
      <p:grpSpPr>
        <a:xfrm>
          <a:off x="0" y="0"/>
          <a:ext cx="0" cy="0"/>
          <a:chOff x="0" y="0"/>
          <a:chExt cx="0" cy="0"/>
        </a:xfrm>
      </p:grpSpPr>
      <p:grpSp>
        <p:nvGrpSpPr>
          <p:cNvPr name="Group 2" id="2"/>
          <p:cNvGrpSpPr/>
          <p:nvPr/>
        </p:nvGrpSpPr>
        <p:grpSpPr>
          <a:xfrm rot="-10800000">
            <a:off x="-364473" y="7531031"/>
            <a:ext cx="3587667" cy="4741343"/>
            <a:chOff x="0" y="0"/>
            <a:chExt cx="4064946" cy="5372100"/>
          </a:xfrm>
        </p:grpSpPr>
        <p:sp>
          <p:nvSpPr>
            <p:cNvPr name="Freeform 3" id="3"/>
            <p:cNvSpPr/>
            <p:nvPr/>
          </p:nvSpPr>
          <p:spPr>
            <a:xfrm flipH="true" flipV="false" rot="0">
              <a:off x="0" y="0"/>
              <a:ext cx="4064946" cy="5372100"/>
            </a:xfrm>
            <a:custGeom>
              <a:avLst/>
              <a:gdLst/>
              <a:ahLst/>
              <a:cxnLst/>
              <a:rect r="r" b="b" t="t" l="l"/>
              <a:pathLst>
                <a:path h="5372100" w="4064946">
                  <a:moveTo>
                    <a:pt x="1550670" y="0"/>
                  </a:moveTo>
                  <a:lnTo>
                    <a:pt x="2514276" y="0"/>
                  </a:lnTo>
                  <a:lnTo>
                    <a:pt x="4064946" y="2686050"/>
                  </a:lnTo>
                  <a:lnTo>
                    <a:pt x="2514276" y="5372100"/>
                  </a:lnTo>
                  <a:lnTo>
                    <a:pt x="1550670" y="5372100"/>
                  </a:lnTo>
                  <a:lnTo>
                    <a:pt x="0" y="2686050"/>
                  </a:lnTo>
                  <a:lnTo>
                    <a:pt x="1550670" y="0"/>
                  </a:lnTo>
                  <a:close/>
                </a:path>
              </a:pathLst>
            </a:custGeom>
            <a:solidFill>
              <a:srgbClr val="DFA78D"/>
            </a:solidFill>
          </p:spPr>
        </p:sp>
      </p:grpSp>
      <p:grpSp>
        <p:nvGrpSpPr>
          <p:cNvPr name="Group 4" id="4"/>
          <p:cNvGrpSpPr/>
          <p:nvPr/>
        </p:nvGrpSpPr>
        <p:grpSpPr>
          <a:xfrm rot="-10800000">
            <a:off x="-364473" y="2983773"/>
            <a:ext cx="3587667" cy="4741343"/>
            <a:chOff x="0" y="0"/>
            <a:chExt cx="4064946" cy="5372100"/>
          </a:xfrm>
        </p:grpSpPr>
        <p:sp>
          <p:nvSpPr>
            <p:cNvPr name="Freeform 5" id="5"/>
            <p:cNvSpPr/>
            <p:nvPr/>
          </p:nvSpPr>
          <p:spPr>
            <a:xfrm flipH="true" flipV="false" rot="0">
              <a:off x="0" y="0"/>
              <a:ext cx="4064946" cy="5372100"/>
            </a:xfrm>
            <a:custGeom>
              <a:avLst/>
              <a:gdLst/>
              <a:ahLst/>
              <a:cxnLst/>
              <a:rect r="r" b="b" t="t" l="l"/>
              <a:pathLst>
                <a:path h="5372100" w="4064946">
                  <a:moveTo>
                    <a:pt x="1550670" y="0"/>
                  </a:moveTo>
                  <a:lnTo>
                    <a:pt x="2514276" y="0"/>
                  </a:lnTo>
                  <a:lnTo>
                    <a:pt x="4064946" y="2686050"/>
                  </a:lnTo>
                  <a:lnTo>
                    <a:pt x="2514276" y="5372100"/>
                  </a:lnTo>
                  <a:lnTo>
                    <a:pt x="1550670" y="5372100"/>
                  </a:lnTo>
                  <a:lnTo>
                    <a:pt x="0" y="2686050"/>
                  </a:lnTo>
                  <a:lnTo>
                    <a:pt x="1550670" y="0"/>
                  </a:lnTo>
                  <a:close/>
                </a:path>
              </a:pathLst>
            </a:custGeom>
            <a:solidFill>
              <a:srgbClr val="DFA78D"/>
            </a:solidFill>
          </p:spPr>
        </p:sp>
      </p:grpSp>
      <p:grpSp>
        <p:nvGrpSpPr>
          <p:cNvPr name="Group 6" id="6"/>
          <p:cNvGrpSpPr/>
          <p:nvPr/>
        </p:nvGrpSpPr>
        <p:grpSpPr>
          <a:xfrm rot="-10800000">
            <a:off x="-364473" y="-1587746"/>
            <a:ext cx="3587667" cy="4741343"/>
            <a:chOff x="0" y="0"/>
            <a:chExt cx="4064946" cy="5372100"/>
          </a:xfrm>
        </p:grpSpPr>
        <p:sp>
          <p:nvSpPr>
            <p:cNvPr name="Freeform 7" id="7"/>
            <p:cNvSpPr/>
            <p:nvPr/>
          </p:nvSpPr>
          <p:spPr>
            <a:xfrm flipH="true" flipV="false" rot="0">
              <a:off x="0" y="0"/>
              <a:ext cx="4064946" cy="5372100"/>
            </a:xfrm>
            <a:custGeom>
              <a:avLst/>
              <a:gdLst/>
              <a:ahLst/>
              <a:cxnLst/>
              <a:rect r="r" b="b" t="t" l="l"/>
              <a:pathLst>
                <a:path h="5372100" w="4064946">
                  <a:moveTo>
                    <a:pt x="1550670" y="0"/>
                  </a:moveTo>
                  <a:lnTo>
                    <a:pt x="2514276" y="0"/>
                  </a:lnTo>
                  <a:lnTo>
                    <a:pt x="4064946" y="2686050"/>
                  </a:lnTo>
                  <a:lnTo>
                    <a:pt x="2514276" y="5372100"/>
                  </a:lnTo>
                  <a:lnTo>
                    <a:pt x="1550670" y="5372100"/>
                  </a:lnTo>
                  <a:lnTo>
                    <a:pt x="0" y="2686050"/>
                  </a:lnTo>
                  <a:lnTo>
                    <a:pt x="1550670" y="0"/>
                  </a:lnTo>
                  <a:close/>
                </a:path>
              </a:pathLst>
            </a:custGeom>
            <a:solidFill>
              <a:srgbClr val="DFA78D"/>
            </a:solidFill>
          </p:spPr>
        </p:sp>
      </p:grpSp>
      <p:sp>
        <p:nvSpPr>
          <p:cNvPr name="TextBox 8" id="8"/>
          <p:cNvSpPr txBox="true"/>
          <p:nvPr/>
        </p:nvSpPr>
        <p:spPr>
          <a:xfrm rot="0">
            <a:off x="4455519" y="24596"/>
            <a:ext cx="13494103" cy="9449677"/>
          </a:xfrm>
          <a:prstGeom prst="rect">
            <a:avLst/>
          </a:prstGeom>
        </p:spPr>
        <p:txBody>
          <a:bodyPr anchor="t" rtlCol="false" tIns="0" lIns="0" bIns="0" rIns="0">
            <a:spAutoFit/>
          </a:bodyPr>
          <a:lstStyle/>
          <a:p>
            <a:pPr algn="r" rtl="true">
              <a:lnSpc>
                <a:spcPts val="5009"/>
              </a:lnSpc>
            </a:pPr>
            <a:r>
              <a:rPr lang="en-US" sz="3577" b="true">
                <a:solidFill>
                  <a:srgbClr val="FFFFFF"/>
                </a:solidFill>
                <a:latin typeface="Tajawal Bold"/>
                <a:ea typeface="Tajawal Bold"/>
                <a:cs typeface="Tajawal Bold"/>
                <a:sym typeface="Tajawal Bold"/>
              </a:rPr>
              <a:t>٥</a:t>
            </a:r>
            <a:r>
              <a:rPr lang="ar-EG" sz="3577" b="true">
                <a:solidFill>
                  <a:srgbClr val="FFFFFF"/>
                </a:solidFill>
                <a:latin typeface="Tajawal Bold"/>
                <a:ea typeface="Tajawal Bold"/>
                <a:cs typeface="Tajawal Bold"/>
                <a:sym typeface="Tajawal Bold"/>
                <a:rtl val="true"/>
              </a:rPr>
              <a:t>. نظرية الذكاء الثلاثي (ستيرنبرغ)</a:t>
            </a:r>
          </a:p>
          <a:p>
            <a:pPr algn="r" rtl="true">
              <a:lnSpc>
                <a:spcPts val="3764"/>
              </a:lnSpc>
            </a:pPr>
            <a:r>
              <a:rPr lang="ar-EG" sz="2688">
                <a:solidFill>
                  <a:srgbClr val="FFFFFF"/>
                </a:solidFill>
                <a:latin typeface="Tajawal"/>
                <a:ea typeface="Tajawal"/>
                <a:cs typeface="Tajawal"/>
                <a:sym typeface="Tajawal"/>
                <a:rtl val="true"/>
              </a:rPr>
              <a:t>قدم روبرت ستيرنبرغ نموذجًا جديدًا للذكاء يقوم على التفاعل بين </a:t>
            </a:r>
            <a:r>
              <a:rPr lang="ar-EG" sz="2688" b="true">
                <a:solidFill>
                  <a:srgbClr val="FFFFFF"/>
                </a:solidFill>
                <a:latin typeface="Tajawal Bold"/>
                <a:ea typeface="Tajawal Bold"/>
                <a:cs typeface="Tajawal Bold"/>
                <a:sym typeface="Tajawal Bold"/>
                <a:rtl val="true"/>
              </a:rPr>
              <a:t>ثلاثة عناصر:</a:t>
            </a:r>
          </a:p>
          <a:p>
            <a:pPr algn="r" rtl="true">
              <a:lnSpc>
                <a:spcPts val="3764"/>
              </a:lnSpc>
            </a:pPr>
          </a:p>
          <a:p>
            <a:pPr algn="r" rtl="true" marL="580545" indent="-290273" lvl="1">
              <a:lnSpc>
                <a:spcPts val="3764"/>
              </a:lnSpc>
              <a:buAutoNum type="arabicPeriod" startAt="1"/>
            </a:pPr>
            <a:r>
              <a:rPr lang="ar-EG" b="true" sz="2688">
                <a:solidFill>
                  <a:srgbClr val="FFFFFF"/>
                </a:solidFill>
                <a:latin typeface="Tajawal Bold"/>
                <a:ea typeface="Tajawal Bold"/>
                <a:cs typeface="Tajawal Bold"/>
                <a:sym typeface="Tajawal Bold"/>
                <a:rtl val="true"/>
              </a:rPr>
              <a:t>السياق البيئي:</a:t>
            </a:r>
            <a:r>
              <a:rPr lang="ar-EG" sz="2688">
                <a:solidFill>
                  <a:srgbClr val="FFFFFF"/>
                </a:solidFill>
                <a:latin typeface="Tajawal"/>
                <a:ea typeface="Tajawal"/>
                <a:cs typeface="Tajawal"/>
                <a:sym typeface="Tajawal"/>
                <a:rtl val="true"/>
              </a:rPr>
              <a:t> يحدد ما يعتبر سلوكًا ذكيًا في بيئة معينة.</a:t>
            </a:r>
          </a:p>
          <a:p>
            <a:pPr algn="r" rtl="true" marL="580545" indent="-290273" lvl="1">
              <a:lnSpc>
                <a:spcPts val="3764"/>
              </a:lnSpc>
              <a:buAutoNum type="arabicPeriod" startAt="1"/>
            </a:pPr>
            <a:r>
              <a:rPr lang="ar-EG" b="true" sz="2688">
                <a:solidFill>
                  <a:srgbClr val="FFFFFF"/>
                </a:solidFill>
                <a:latin typeface="Tajawal Bold"/>
                <a:ea typeface="Tajawal Bold"/>
                <a:cs typeface="Tajawal Bold"/>
                <a:sym typeface="Tajawal Bold"/>
                <a:rtl val="true"/>
              </a:rPr>
              <a:t>الخبرة الشخصية:</a:t>
            </a:r>
            <a:r>
              <a:rPr lang="ar-EG" sz="2688">
                <a:solidFill>
                  <a:srgbClr val="FFFFFF"/>
                </a:solidFill>
                <a:latin typeface="Tajawal"/>
                <a:ea typeface="Tajawal"/>
                <a:cs typeface="Tajawal"/>
                <a:sym typeface="Tajawal"/>
                <a:rtl val="true"/>
              </a:rPr>
              <a:t> تؤثر في قدرة الشخص على التعامل مع التحديات.</a:t>
            </a:r>
          </a:p>
          <a:p>
            <a:pPr algn="r" rtl="true" marL="580545" indent="-290273" lvl="1">
              <a:lnSpc>
                <a:spcPts val="3764"/>
              </a:lnSpc>
              <a:buAutoNum type="arabicPeriod" startAt="1"/>
            </a:pPr>
            <a:r>
              <a:rPr lang="ar-EG" b="true" sz="2688">
                <a:solidFill>
                  <a:srgbClr val="FFFFFF"/>
                </a:solidFill>
                <a:latin typeface="Tajawal Bold"/>
                <a:ea typeface="Tajawal Bold"/>
                <a:cs typeface="Tajawal Bold"/>
                <a:sym typeface="Tajawal Bold"/>
                <a:rtl val="true"/>
              </a:rPr>
              <a:t>العمليات العقلية:</a:t>
            </a:r>
            <a:r>
              <a:rPr lang="ar-EG" sz="2688">
                <a:solidFill>
                  <a:srgbClr val="FFFFFF"/>
                </a:solidFill>
                <a:latin typeface="Tajawal"/>
                <a:ea typeface="Tajawal"/>
                <a:cs typeface="Tajawal"/>
                <a:sym typeface="Tajawal"/>
                <a:rtl val="true"/>
              </a:rPr>
              <a:t> تشمل التفكير التحليلي، الإبداعي، والتطبيقي.</a:t>
            </a:r>
          </a:p>
          <a:p>
            <a:pPr algn="r" rtl="true">
              <a:lnSpc>
                <a:spcPts val="3764"/>
              </a:lnSpc>
            </a:pPr>
          </a:p>
          <a:p>
            <a:pPr algn="r" rtl="true">
              <a:lnSpc>
                <a:spcPts val="3764"/>
              </a:lnSpc>
            </a:pPr>
            <a:r>
              <a:rPr lang="ar-EG" sz="2688">
                <a:solidFill>
                  <a:srgbClr val="FFFFFF"/>
                </a:solidFill>
                <a:latin typeface="Tajawal"/>
                <a:ea typeface="Tajawal"/>
                <a:cs typeface="Tajawal"/>
                <a:sym typeface="Tajawal"/>
                <a:rtl val="true"/>
              </a:rPr>
              <a:t>يرى ستيرنبرغ أن الذكاء ليس فقط القدرة على حل المشكلات المدرسية، بل يشمل أيضًا الذكاء العملي والتكيف مع الحياة اليومية.</a:t>
            </a:r>
          </a:p>
          <a:p>
            <a:pPr algn="r" rtl="true">
              <a:lnSpc>
                <a:spcPts val="3764"/>
              </a:lnSpc>
            </a:pPr>
          </a:p>
          <a:p>
            <a:pPr algn="r" rtl="true">
              <a:lnSpc>
                <a:spcPts val="5009"/>
              </a:lnSpc>
            </a:pPr>
            <a:r>
              <a:rPr lang="en-US" sz="3577">
                <a:solidFill>
                  <a:srgbClr val="FFFFFF"/>
                </a:solidFill>
                <a:latin typeface="Tajawal"/>
                <a:ea typeface="Tajawal"/>
                <a:cs typeface="Tajawal"/>
                <a:sym typeface="Tajawal"/>
              </a:rPr>
              <a:t>٦</a:t>
            </a:r>
            <a:r>
              <a:rPr lang="ar-EG" b="true" sz="3577">
                <a:solidFill>
                  <a:srgbClr val="FFFFFF"/>
                </a:solidFill>
                <a:latin typeface="Tajawal Bold"/>
                <a:ea typeface="Tajawal Bold"/>
                <a:cs typeface="Tajawal Bold"/>
                <a:sym typeface="Tajawal Bold"/>
                <a:rtl val="true"/>
              </a:rPr>
              <a:t>. الذكاء الانفعالي (ماير وسالوفي وجولمان)</a:t>
            </a:r>
          </a:p>
          <a:p>
            <a:pPr algn="r" rtl="true">
              <a:lnSpc>
                <a:spcPts val="3764"/>
              </a:lnSpc>
            </a:pPr>
            <a:r>
              <a:rPr lang="ar-EG" sz="2688">
                <a:solidFill>
                  <a:srgbClr val="FFFFFF"/>
                </a:solidFill>
                <a:latin typeface="Tajawal"/>
                <a:ea typeface="Tajawal"/>
                <a:cs typeface="Tajawal"/>
                <a:sym typeface="Tajawal"/>
                <a:rtl val="true"/>
              </a:rPr>
              <a:t>يركز على القدرة على فهم وإدارة المشاعر لدى الفرد والآخرين.</a:t>
            </a:r>
          </a:p>
          <a:p>
            <a:pPr algn="r" rtl="true">
              <a:lnSpc>
                <a:spcPts val="3764"/>
              </a:lnSpc>
            </a:pPr>
          </a:p>
          <a:p>
            <a:pPr algn="r" rtl="true">
              <a:lnSpc>
                <a:spcPts val="3764"/>
              </a:lnSpc>
            </a:pPr>
            <a:r>
              <a:rPr lang="ar-EG" sz="2688">
                <a:solidFill>
                  <a:srgbClr val="FFFFFF"/>
                </a:solidFill>
                <a:latin typeface="Tajawal"/>
                <a:ea typeface="Tajawal"/>
                <a:cs typeface="Tajawal"/>
                <a:sym typeface="Tajawal"/>
                <a:rtl val="true"/>
              </a:rPr>
              <a:t>يشمل </a:t>
            </a:r>
            <a:r>
              <a:rPr lang="ar-EG" sz="2688" b="true">
                <a:solidFill>
                  <a:srgbClr val="FFFFFF"/>
                </a:solidFill>
                <a:latin typeface="Tajawal Bold"/>
                <a:ea typeface="Tajawal Bold"/>
                <a:cs typeface="Tajawal Bold"/>
                <a:sym typeface="Tajawal Bold"/>
                <a:rtl val="true"/>
              </a:rPr>
              <a:t>أربعة مكونات رئيسية:</a:t>
            </a:r>
          </a:p>
          <a:p>
            <a:pPr algn="r" rtl="true">
              <a:lnSpc>
                <a:spcPts val="3764"/>
              </a:lnSpc>
            </a:pPr>
          </a:p>
          <a:p>
            <a:pPr algn="r" rtl="true">
              <a:lnSpc>
                <a:spcPts val="3764"/>
              </a:lnSpc>
            </a:pPr>
            <a:r>
              <a:rPr lang="ar-EG" sz="2688" b="true">
                <a:solidFill>
                  <a:srgbClr val="FFFFFF"/>
                </a:solidFill>
                <a:latin typeface="Tajawal Bold"/>
                <a:ea typeface="Tajawal Bold"/>
                <a:cs typeface="Tajawal Bold"/>
                <a:sym typeface="Tajawal Bold"/>
                <a:rtl val="true"/>
              </a:rPr>
              <a:t>الوعي الذاتي:</a:t>
            </a:r>
            <a:r>
              <a:rPr lang="ar-EG" sz="2688">
                <a:solidFill>
                  <a:srgbClr val="FFFFFF"/>
                </a:solidFill>
                <a:latin typeface="Tajawal"/>
                <a:ea typeface="Tajawal"/>
                <a:cs typeface="Tajawal"/>
                <a:sym typeface="Tajawal"/>
                <a:rtl val="true"/>
              </a:rPr>
              <a:t> معرفة الشخص لمشاعره وفهم تأثيرها عليه.</a:t>
            </a:r>
          </a:p>
          <a:p>
            <a:pPr algn="r" rtl="true">
              <a:lnSpc>
                <a:spcPts val="3764"/>
              </a:lnSpc>
            </a:pPr>
            <a:r>
              <a:rPr lang="ar-EG" sz="2688" b="true">
                <a:solidFill>
                  <a:srgbClr val="FFFFFF"/>
                </a:solidFill>
                <a:latin typeface="Tajawal Bold"/>
                <a:ea typeface="Tajawal Bold"/>
                <a:cs typeface="Tajawal Bold"/>
                <a:sym typeface="Tajawal Bold"/>
                <a:rtl val="true"/>
              </a:rPr>
              <a:t>إدارة الانفعالات:</a:t>
            </a:r>
            <a:r>
              <a:rPr lang="ar-EG" sz="2688">
                <a:solidFill>
                  <a:srgbClr val="FFFFFF"/>
                </a:solidFill>
                <a:latin typeface="Tajawal"/>
                <a:ea typeface="Tajawal"/>
                <a:cs typeface="Tajawal"/>
                <a:sym typeface="Tajawal"/>
                <a:rtl val="true"/>
              </a:rPr>
              <a:t> التحكم في العواطف والتعامل مع الضغوط بفعالية.</a:t>
            </a:r>
          </a:p>
          <a:p>
            <a:pPr algn="r" rtl="true">
              <a:lnSpc>
                <a:spcPts val="3764"/>
              </a:lnSpc>
            </a:pPr>
            <a:r>
              <a:rPr lang="ar-EG" sz="2688" b="true">
                <a:solidFill>
                  <a:srgbClr val="FFFFFF"/>
                </a:solidFill>
                <a:latin typeface="Tajawal Bold"/>
                <a:ea typeface="Tajawal Bold"/>
                <a:cs typeface="Tajawal Bold"/>
                <a:sym typeface="Tajawal Bold"/>
                <a:rtl val="true"/>
              </a:rPr>
              <a:t>التعاطف: </a:t>
            </a:r>
            <a:r>
              <a:rPr lang="ar-EG" sz="2688">
                <a:solidFill>
                  <a:srgbClr val="FFFFFF"/>
                </a:solidFill>
                <a:latin typeface="Tajawal"/>
                <a:ea typeface="Tajawal"/>
                <a:cs typeface="Tajawal"/>
                <a:sym typeface="Tajawal"/>
                <a:rtl val="true"/>
              </a:rPr>
              <a:t>فهم مشاعر الآخرين والاستجابة لها بطريقة مناسبة.</a:t>
            </a:r>
          </a:p>
          <a:p>
            <a:pPr algn="r" rtl="true">
              <a:lnSpc>
                <a:spcPts val="3764"/>
              </a:lnSpc>
              <a:spcBef>
                <a:spcPct val="0"/>
              </a:spcBef>
            </a:pPr>
            <a:r>
              <a:rPr lang="ar-EG" sz="2688">
                <a:solidFill>
                  <a:srgbClr val="FFFFFF"/>
                </a:solidFill>
                <a:latin typeface="Tajawal"/>
                <a:ea typeface="Tajawal"/>
                <a:cs typeface="Tajawal"/>
                <a:sym typeface="Tajawal"/>
                <a:rtl val="true"/>
              </a:rPr>
              <a:t>ا</a:t>
            </a:r>
            <a:r>
              <a:rPr lang="ar-EG" b="true" sz="2688">
                <a:solidFill>
                  <a:srgbClr val="FFFFFF"/>
                </a:solidFill>
                <a:latin typeface="Tajawal Bold"/>
                <a:ea typeface="Tajawal Bold"/>
                <a:cs typeface="Tajawal Bold"/>
                <a:sym typeface="Tajawal Bold"/>
                <a:rtl val="true"/>
              </a:rPr>
              <a:t>لمهارات الاجتماعية: </a:t>
            </a:r>
            <a:r>
              <a:rPr lang="ar-EG" sz="2688">
                <a:solidFill>
                  <a:srgbClr val="FFFFFF"/>
                </a:solidFill>
                <a:latin typeface="Tajawal"/>
                <a:ea typeface="Tajawal"/>
                <a:cs typeface="Tajawal"/>
                <a:sym typeface="Tajawal"/>
                <a:rtl val="true"/>
              </a:rPr>
              <a:t>القدرة على بناء علاقات ناجحة والتفاعل مع الآخرين بذكاء.</a:t>
            </a:r>
          </a:p>
        </p:txBody>
      </p:sp>
      <p:grpSp>
        <p:nvGrpSpPr>
          <p:cNvPr name="Group 9" id="9"/>
          <p:cNvGrpSpPr/>
          <p:nvPr/>
        </p:nvGrpSpPr>
        <p:grpSpPr>
          <a:xfrm rot="0">
            <a:off x="1028700" y="176996"/>
            <a:ext cx="3426819" cy="342681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904E64"/>
            </a:solidFill>
            <a:ln w="12700">
              <a:solidFill>
                <a:srgbClr val="000000"/>
              </a:solidFill>
            </a:ln>
          </p:spPr>
        </p:sp>
      </p:grpSp>
      <p:grpSp>
        <p:nvGrpSpPr>
          <p:cNvPr name="Group 11" id="11"/>
          <p:cNvGrpSpPr/>
          <p:nvPr/>
        </p:nvGrpSpPr>
        <p:grpSpPr>
          <a:xfrm rot="0">
            <a:off x="883136" y="2983773"/>
            <a:ext cx="5246370" cy="524637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904E64"/>
            </a:solidFill>
            <a:ln w="12700">
              <a:solidFill>
                <a:srgbClr val="000000"/>
              </a:solidFill>
            </a:ln>
          </p:spPr>
        </p:sp>
      </p:grpSp>
      <p:grpSp>
        <p:nvGrpSpPr>
          <p:cNvPr name="Group 13" id="13"/>
          <p:cNvGrpSpPr/>
          <p:nvPr/>
        </p:nvGrpSpPr>
        <p:grpSpPr>
          <a:xfrm rot="0">
            <a:off x="819452" y="7423135"/>
            <a:ext cx="2686869" cy="268686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904E64"/>
            </a:solidFill>
            <a:ln w="12700">
              <a:solidFill>
                <a:srgbClr val="000000"/>
              </a:solidFill>
            </a:ln>
          </p:spPr>
        </p:sp>
      </p:grpSp>
      <p:sp>
        <p:nvSpPr>
          <p:cNvPr name="TextBox 15" id="15"/>
          <p:cNvSpPr txBox="true"/>
          <p:nvPr/>
        </p:nvSpPr>
        <p:spPr>
          <a:xfrm rot="0">
            <a:off x="9211586" y="9606852"/>
            <a:ext cx="152400" cy="200025"/>
          </a:xfrm>
          <a:prstGeom prst="rect">
            <a:avLst/>
          </a:prstGeom>
        </p:spPr>
        <p:txBody>
          <a:bodyPr anchor="t" rtlCol="false" tIns="0" lIns="0" bIns="0" rIns="0" wrap="none">
            <a:spAutoFit/>
          </a:bodyPr>
          <a:lstStyle/>
          <a:p>
            <a:pPr algn="ctr">
              <a:lnSpc>
                <a:spcPts val="3675"/>
              </a:lnSpc>
              <a:spcBef>
                <a:spcPct val="0"/>
              </a:spcBef>
            </a:pPr>
            <a:r>
              <a:rPr lang="en-US" sz="2625">
                <a:solidFill>
                  <a:srgbClr val="F4F4F4"/>
                </a:solidFill>
                <a:latin typeface="Open Sans"/>
                <a:ea typeface="Open Sans"/>
                <a:cs typeface="Open Sans"/>
                <a:sym typeface="Open Sans"/>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DAGfEt1oab8</dc:identifier>
  <dcterms:modified xsi:type="dcterms:W3CDTF">2011-08-01T06:04:30Z</dcterms:modified>
  <cp:revision>1</cp:revision>
  <dc:title>باوربوينت مادة علم النفس التربوي بموضوع (الذكاء)</dc:title>
</cp:coreProperties>
</file>

<file path=docProps/thumbnail.jpeg>
</file>